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36" r:id="rId2"/>
    <p:sldId id="270" r:id="rId3"/>
    <p:sldId id="317" r:id="rId4"/>
    <p:sldId id="300" r:id="rId5"/>
    <p:sldId id="319" r:id="rId6"/>
    <p:sldId id="332" r:id="rId7"/>
    <p:sldId id="333" r:id="rId8"/>
    <p:sldId id="275" r:id="rId9"/>
    <p:sldId id="335" r:id="rId10"/>
    <p:sldId id="334" r:id="rId11"/>
    <p:sldId id="323" r:id="rId12"/>
    <p:sldId id="273" r:id="rId13"/>
    <p:sldId id="328" r:id="rId14"/>
    <p:sldId id="327" r:id="rId15"/>
    <p:sldId id="284" r:id="rId16"/>
    <p:sldId id="326" r:id="rId17"/>
    <p:sldId id="308" r:id="rId18"/>
    <p:sldId id="330" r:id="rId19"/>
    <p:sldId id="309" r:id="rId20"/>
    <p:sldId id="329" r:id="rId21"/>
    <p:sldId id="272" r:id="rId22"/>
    <p:sldId id="322" r:id="rId23"/>
    <p:sldId id="325" r:id="rId24"/>
    <p:sldId id="294" r:id="rId25"/>
    <p:sldId id="304" r:id="rId26"/>
    <p:sldId id="312" r:id="rId27"/>
    <p:sldId id="313" r:id="rId28"/>
    <p:sldId id="33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D4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434434-555E-40AE-9D9F-A0EB993FD644}" v="569" dt="2023-11-08T04:10:38.480"/>
    <p1510:client id="{F4378ECA-F4C4-4ECA-B3F6-5103C2FF1C36}" v="17" dt="2023-11-07T23:06:32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/>
    <p:restoredTop sz="95034" autoAdjust="0"/>
  </p:normalViewPr>
  <p:slideViewPr>
    <p:cSldViewPr snapToGrid="0" snapToObjects="1">
      <p:cViewPr varScale="1">
        <p:scale>
          <a:sx n="121" d="100"/>
          <a:sy n="121" d="100"/>
        </p:scale>
        <p:origin x="112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EA9E2-7AF2-44E2-BD49-F9AA6F6DBD5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3DC051B-7E98-4B52-B903-35FC5BC7F5CE}">
      <dgm:prSet phldrT="[Text]" custT="1"/>
      <dgm:spPr>
        <a:solidFill>
          <a:schemeClr val="tx1">
            <a:lumMod val="65000"/>
            <a:lumOff val="3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sz="1400" b="1" dirty="0"/>
            <a:t>Best Practice frameworks like NIST, CMMC,SoC2, PCI DSS</a:t>
          </a:r>
        </a:p>
      </dgm:t>
    </dgm:pt>
    <dgm:pt modelId="{A2D22639-5BBC-432E-886E-01FA43739E33}" type="parTrans" cxnId="{7455AABB-77A1-47AC-8D99-1692D73F0578}">
      <dgm:prSet/>
      <dgm:spPr/>
      <dgm:t>
        <a:bodyPr/>
        <a:lstStyle/>
        <a:p>
          <a:endParaRPr lang="en-US"/>
        </a:p>
      </dgm:t>
    </dgm:pt>
    <dgm:pt modelId="{423E49CE-5CE5-4AA7-B075-04329CDE0D34}" type="sibTrans" cxnId="{7455AABB-77A1-47AC-8D99-1692D73F0578}">
      <dgm:prSet/>
      <dgm:spPr/>
      <dgm:t>
        <a:bodyPr/>
        <a:lstStyle/>
        <a:p>
          <a:endParaRPr lang="en-US"/>
        </a:p>
      </dgm:t>
    </dgm:pt>
    <dgm:pt modelId="{19C73F8D-DC58-461D-9655-208651E390A7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>
            <a:buNone/>
          </a:pPr>
          <a:r>
            <a:rPr lang="en-US" sz="1400" b="1" dirty="0"/>
            <a:t>Policies, Procedures, Controls Definitions, Training and Attestation</a:t>
          </a:r>
          <a:endParaRPr lang="en-US" sz="1400" dirty="0"/>
        </a:p>
      </dgm:t>
    </dgm:pt>
    <dgm:pt modelId="{4DF2119C-F47E-41DF-97C0-8DEA10A42415}" type="parTrans" cxnId="{63AAD622-CF1F-464B-A60C-71807C36BC9F}">
      <dgm:prSet/>
      <dgm:spPr/>
      <dgm:t>
        <a:bodyPr/>
        <a:lstStyle/>
        <a:p>
          <a:endParaRPr lang="en-US"/>
        </a:p>
      </dgm:t>
    </dgm:pt>
    <dgm:pt modelId="{B726ED0D-B073-4A15-BC45-5962FAD797CE}" type="sibTrans" cxnId="{63AAD622-CF1F-464B-A60C-71807C36BC9F}">
      <dgm:prSet/>
      <dgm:spPr/>
      <dgm:t>
        <a:bodyPr/>
        <a:lstStyle/>
        <a:p>
          <a:endParaRPr lang="en-US"/>
        </a:p>
      </dgm:t>
    </dgm:pt>
    <dgm:pt modelId="{DE50799A-8FB4-4C54-B25D-456C970E91BA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>
            <a:buNone/>
          </a:pPr>
          <a:r>
            <a:rPr lang="en-US" sz="1400" b="1" dirty="0"/>
            <a:t>Controls Definition Continuous Monitoring, Issue Management </a:t>
          </a:r>
          <a:endParaRPr lang="en-US" sz="1400" dirty="0"/>
        </a:p>
      </dgm:t>
    </dgm:pt>
    <dgm:pt modelId="{213647BB-F488-420E-AB67-88397D68B2BB}" type="parTrans" cxnId="{0CE0C173-069A-4281-983C-0FA6B6FE94B2}">
      <dgm:prSet/>
      <dgm:spPr/>
      <dgm:t>
        <a:bodyPr/>
        <a:lstStyle/>
        <a:p>
          <a:endParaRPr lang="en-US"/>
        </a:p>
      </dgm:t>
    </dgm:pt>
    <dgm:pt modelId="{60E836F8-1CAB-4490-BB91-123CB4A6B6E2}" type="sibTrans" cxnId="{0CE0C173-069A-4281-983C-0FA6B6FE94B2}">
      <dgm:prSet/>
      <dgm:spPr/>
      <dgm:t>
        <a:bodyPr/>
        <a:lstStyle/>
        <a:p>
          <a:endParaRPr lang="en-US"/>
        </a:p>
      </dgm:t>
    </dgm:pt>
    <dgm:pt modelId="{44312EFA-FE9D-43A7-B1E1-4A90F5D5E882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1400" b="1" dirty="0"/>
            <a:t>Incident Management</a:t>
          </a:r>
        </a:p>
      </dgm:t>
    </dgm:pt>
    <dgm:pt modelId="{0C971666-D505-4417-A0AA-A97961165E43}" type="parTrans" cxnId="{AAF00903-CB40-4684-B09A-6E6BA9E10AC1}">
      <dgm:prSet/>
      <dgm:spPr/>
      <dgm:t>
        <a:bodyPr/>
        <a:lstStyle/>
        <a:p>
          <a:endParaRPr lang="en-US"/>
        </a:p>
      </dgm:t>
    </dgm:pt>
    <dgm:pt modelId="{1ADEB971-A22E-4F49-BFB0-95F90F0B9062}" type="sibTrans" cxnId="{AAF00903-CB40-4684-B09A-6E6BA9E10AC1}">
      <dgm:prSet/>
      <dgm:spPr/>
      <dgm:t>
        <a:bodyPr/>
        <a:lstStyle/>
        <a:p>
          <a:endParaRPr lang="en-US"/>
        </a:p>
      </dgm:t>
    </dgm:pt>
    <dgm:pt modelId="{2DFA7F89-DA29-42E8-BBCB-A0609934D89A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1400" b="1" dirty="0"/>
            <a:t>Vendor Due Diligence and Periodic Vendor Monitoring</a:t>
          </a:r>
        </a:p>
      </dgm:t>
    </dgm:pt>
    <dgm:pt modelId="{AD7EB033-BEEA-46E2-B8C8-E73578FE26BB}" type="parTrans" cxnId="{357DB181-2535-4543-BFFE-2CB2BC0861D7}">
      <dgm:prSet/>
      <dgm:spPr/>
      <dgm:t>
        <a:bodyPr/>
        <a:lstStyle/>
        <a:p>
          <a:endParaRPr lang="en-US"/>
        </a:p>
      </dgm:t>
    </dgm:pt>
    <dgm:pt modelId="{4AE981B3-3A82-4303-931D-E70242F71585}" type="sibTrans" cxnId="{357DB181-2535-4543-BFFE-2CB2BC0861D7}">
      <dgm:prSet/>
      <dgm:spPr/>
      <dgm:t>
        <a:bodyPr/>
        <a:lstStyle/>
        <a:p>
          <a:endParaRPr lang="en-US"/>
        </a:p>
      </dgm:t>
    </dgm:pt>
    <dgm:pt modelId="{0294B112-CA53-4CA6-ACA3-100B945A7C1F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1400" b="1" dirty="0"/>
            <a:t>Data Inventory and Protection, Disposal of Data, Subject Access Rights</a:t>
          </a:r>
        </a:p>
      </dgm:t>
    </dgm:pt>
    <dgm:pt modelId="{96917BBD-92AA-4728-BDD3-B60B27BE3C3B}" type="parTrans" cxnId="{E3011CE4-755A-4177-BD18-F17C5E5FF11C}">
      <dgm:prSet/>
      <dgm:spPr/>
      <dgm:t>
        <a:bodyPr/>
        <a:lstStyle/>
        <a:p>
          <a:endParaRPr lang="en-US"/>
        </a:p>
      </dgm:t>
    </dgm:pt>
    <dgm:pt modelId="{4B325AF7-55ED-40F1-9522-35AAB30CB1BA}" type="sibTrans" cxnId="{E3011CE4-755A-4177-BD18-F17C5E5FF11C}">
      <dgm:prSet/>
      <dgm:spPr/>
      <dgm:t>
        <a:bodyPr/>
        <a:lstStyle/>
        <a:p>
          <a:endParaRPr lang="en-US"/>
        </a:p>
      </dgm:t>
    </dgm:pt>
    <dgm:pt modelId="{38632B32-0FB2-421C-A526-3CE5330E96D3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1400" b="1" dirty="0"/>
            <a:t>Risk Assessment, Business Continuity, Data Protection Mitigation Management </a:t>
          </a:r>
        </a:p>
      </dgm:t>
    </dgm:pt>
    <dgm:pt modelId="{D4778B39-C983-412E-9EB4-E3D7586B57EC}" type="parTrans" cxnId="{C45BE2C8-A21D-4202-A503-41BA793ABD13}">
      <dgm:prSet/>
      <dgm:spPr/>
      <dgm:t>
        <a:bodyPr/>
        <a:lstStyle/>
        <a:p>
          <a:endParaRPr lang="en-US"/>
        </a:p>
      </dgm:t>
    </dgm:pt>
    <dgm:pt modelId="{CD4DF1A4-00D2-40EC-AF46-EC5A83DF8AE9}" type="sibTrans" cxnId="{C45BE2C8-A21D-4202-A503-41BA793ABD13}">
      <dgm:prSet/>
      <dgm:spPr/>
      <dgm:t>
        <a:bodyPr/>
        <a:lstStyle/>
        <a:p>
          <a:endParaRPr lang="en-US"/>
        </a:p>
      </dgm:t>
    </dgm:pt>
    <dgm:pt modelId="{0BDB8FB5-5657-43F1-A074-8D12FD9E49A6}" type="pres">
      <dgm:prSet presAssocID="{BB3EA9E2-7AF2-44E2-BD49-F9AA6F6DBD54}" presName="compositeShape" presStyleCnt="0">
        <dgm:presLayoutVars>
          <dgm:chMax val="7"/>
          <dgm:dir/>
          <dgm:resizeHandles val="exact"/>
        </dgm:presLayoutVars>
      </dgm:prSet>
      <dgm:spPr/>
    </dgm:pt>
    <dgm:pt modelId="{309DECB1-7BFE-4748-95D3-11A25F736B47}" type="pres">
      <dgm:prSet presAssocID="{BB3EA9E2-7AF2-44E2-BD49-F9AA6F6DBD54}" presName="wedge1" presStyleLbl="node1" presStyleIdx="0" presStyleCnt="7"/>
      <dgm:spPr/>
    </dgm:pt>
    <dgm:pt modelId="{1DD20113-2A90-4FDF-BA89-D26C66141891}" type="pres">
      <dgm:prSet presAssocID="{BB3EA9E2-7AF2-44E2-BD49-F9AA6F6DBD54}" presName="dummy1a" presStyleCnt="0"/>
      <dgm:spPr/>
    </dgm:pt>
    <dgm:pt modelId="{C3243C09-B49B-41C8-BB2D-5D1ECB2E18DE}" type="pres">
      <dgm:prSet presAssocID="{BB3EA9E2-7AF2-44E2-BD49-F9AA6F6DBD54}" presName="dummy1b" presStyleCnt="0"/>
      <dgm:spPr/>
    </dgm:pt>
    <dgm:pt modelId="{E6AEA51E-8A91-4D01-8E6E-975EC1341FB3}" type="pres">
      <dgm:prSet presAssocID="{BB3EA9E2-7AF2-44E2-BD49-F9AA6F6DBD54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70D1EDC7-EF79-48A2-9D01-9A5330616269}" type="pres">
      <dgm:prSet presAssocID="{BB3EA9E2-7AF2-44E2-BD49-F9AA6F6DBD54}" presName="wedge2" presStyleLbl="node1" presStyleIdx="1" presStyleCnt="7"/>
      <dgm:spPr/>
    </dgm:pt>
    <dgm:pt modelId="{DF72883B-E659-4EE3-BBF0-9219E8C2464C}" type="pres">
      <dgm:prSet presAssocID="{BB3EA9E2-7AF2-44E2-BD49-F9AA6F6DBD54}" presName="dummy2a" presStyleCnt="0"/>
      <dgm:spPr/>
    </dgm:pt>
    <dgm:pt modelId="{2D1E6B19-11BC-4509-8176-33408B992047}" type="pres">
      <dgm:prSet presAssocID="{BB3EA9E2-7AF2-44E2-BD49-F9AA6F6DBD54}" presName="dummy2b" presStyleCnt="0"/>
      <dgm:spPr/>
    </dgm:pt>
    <dgm:pt modelId="{C809AF34-B995-4DEA-8CDA-4D1F1C841BFE}" type="pres">
      <dgm:prSet presAssocID="{BB3EA9E2-7AF2-44E2-BD49-F9AA6F6DBD54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2D533BD0-1386-46E9-8FD6-2152FD27DAA7}" type="pres">
      <dgm:prSet presAssocID="{BB3EA9E2-7AF2-44E2-BD49-F9AA6F6DBD54}" presName="wedge3" presStyleLbl="node1" presStyleIdx="2" presStyleCnt="7"/>
      <dgm:spPr/>
    </dgm:pt>
    <dgm:pt modelId="{BAE05952-9705-4541-872E-50465B26DC03}" type="pres">
      <dgm:prSet presAssocID="{BB3EA9E2-7AF2-44E2-BD49-F9AA6F6DBD54}" presName="dummy3a" presStyleCnt="0"/>
      <dgm:spPr/>
    </dgm:pt>
    <dgm:pt modelId="{BA844690-9EC3-4F85-A342-3D02E455213E}" type="pres">
      <dgm:prSet presAssocID="{BB3EA9E2-7AF2-44E2-BD49-F9AA6F6DBD54}" presName="dummy3b" presStyleCnt="0"/>
      <dgm:spPr/>
    </dgm:pt>
    <dgm:pt modelId="{33582AFD-4E28-4BAB-8889-6B161AAF3D89}" type="pres">
      <dgm:prSet presAssocID="{BB3EA9E2-7AF2-44E2-BD49-F9AA6F6DBD54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19CE18D2-93C2-493C-B599-95DC6F069548}" type="pres">
      <dgm:prSet presAssocID="{BB3EA9E2-7AF2-44E2-BD49-F9AA6F6DBD54}" presName="wedge4" presStyleLbl="node1" presStyleIdx="3" presStyleCnt="7"/>
      <dgm:spPr/>
    </dgm:pt>
    <dgm:pt modelId="{0E1DF903-1CFD-4465-82E8-E5CDAEC25E70}" type="pres">
      <dgm:prSet presAssocID="{BB3EA9E2-7AF2-44E2-BD49-F9AA6F6DBD54}" presName="dummy4a" presStyleCnt="0"/>
      <dgm:spPr/>
    </dgm:pt>
    <dgm:pt modelId="{7FB46E43-E3F6-4471-BBE9-C193B4BE6D41}" type="pres">
      <dgm:prSet presAssocID="{BB3EA9E2-7AF2-44E2-BD49-F9AA6F6DBD54}" presName="dummy4b" presStyleCnt="0"/>
      <dgm:spPr/>
    </dgm:pt>
    <dgm:pt modelId="{580ED073-38F9-476D-9F47-A5606EC8635A}" type="pres">
      <dgm:prSet presAssocID="{BB3EA9E2-7AF2-44E2-BD49-F9AA6F6DBD54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87EE38DF-AF0D-4426-ABD7-1F4D9F3A5BC1}" type="pres">
      <dgm:prSet presAssocID="{BB3EA9E2-7AF2-44E2-BD49-F9AA6F6DBD54}" presName="wedge5" presStyleLbl="node1" presStyleIdx="4" presStyleCnt="7"/>
      <dgm:spPr/>
    </dgm:pt>
    <dgm:pt modelId="{019AFE61-7E03-470B-8B53-8ECD64D802F1}" type="pres">
      <dgm:prSet presAssocID="{BB3EA9E2-7AF2-44E2-BD49-F9AA6F6DBD54}" presName="dummy5a" presStyleCnt="0"/>
      <dgm:spPr/>
    </dgm:pt>
    <dgm:pt modelId="{FDB69EAC-AA53-4458-A71D-BB3E6F639C32}" type="pres">
      <dgm:prSet presAssocID="{BB3EA9E2-7AF2-44E2-BD49-F9AA6F6DBD54}" presName="dummy5b" presStyleCnt="0"/>
      <dgm:spPr/>
    </dgm:pt>
    <dgm:pt modelId="{55724211-5569-47A9-B045-D6F10A0DFE89}" type="pres">
      <dgm:prSet presAssocID="{BB3EA9E2-7AF2-44E2-BD49-F9AA6F6DBD54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F24746E2-5377-4B97-A5C4-99F515CB2604}" type="pres">
      <dgm:prSet presAssocID="{BB3EA9E2-7AF2-44E2-BD49-F9AA6F6DBD54}" presName="wedge6" presStyleLbl="node1" presStyleIdx="5" presStyleCnt="7"/>
      <dgm:spPr/>
    </dgm:pt>
    <dgm:pt modelId="{30B57809-59D0-4E02-A32E-C94C1D622742}" type="pres">
      <dgm:prSet presAssocID="{BB3EA9E2-7AF2-44E2-BD49-F9AA6F6DBD54}" presName="dummy6a" presStyleCnt="0"/>
      <dgm:spPr/>
    </dgm:pt>
    <dgm:pt modelId="{6BED9FE5-4E6A-44BD-8232-FB9970F35D45}" type="pres">
      <dgm:prSet presAssocID="{BB3EA9E2-7AF2-44E2-BD49-F9AA6F6DBD54}" presName="dummy6b" presStyleCnt="0"/>
      <dgm:spPr/>
    </dgm:pt>
    <dgm:pt modelId="{C8FA73AA-FFEF-4591-AD0C-8E210DC6B890}" type="pres">
      <dgm:prSet presAssocID="{BB3EA9E2-7AF2-44E2-BD49-F9AA6F6DBD54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A2061D66-69C8-466B-BB37-6BD50AD1E36D}" type="pres">
      <dgm:prSet presAssocID="{BB3EA9E2-7AF2-44E2-BD49-F9AA6F6DBD54}" presName="wedge7" presStyleLbl="node1" presStyleIdx="6" presStyleCnt="7"/>
      <dgm:spPr/>
    </dgm:pt>
    <dgm:pt modelId="{D8EFAFCC-5527-4D2D-98DD-963C7AEB89D8}" type="pres">
      <dgm:prSet presAssocID="{BB3EA9E2-7AF2-44E2-BD49-F9AA6F6DBD54}" presName="dummy7a" presStyleCnt="0"/>
      <dgm:spPr/>
    </dgm:pt>
    <dgm:pt modelId="{E18BEEB5-6A3D-42BC-9AC0-1EF892AFE041}" type="pres">
      <dgm:prSet presAssocID="{BB3EA9E2-7AF2-44E2-BD49-F9AA6F6DBD54}" presName="dummy7b" presStyleCnt="0"/>
      <dgm:spPr/>
    </dgm:pt>
    <dgm:pt modelId="{A0B0321C-8654-4222-A695-DBF92136BAE0}" type="pres">
      <dgm:prSet presAssocID="{BB3EA9E2-7AF2-44E2-BD49-F9AA6F6DBD54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8C8A2545-10FD-467A-A6E6-7F19BB39A3CF}" type="pres">
      <dgm:prSet presAssocID="{423E49CE-5CE5-4AA7-B075-04329CDE0D34}" presName="arrowWedge1" presStyleLbl="fgSibTrans2D1" presStyleIdx="0" presStyleCnt="7"/>
      <dgm:spPr>
        <a:solidFill>
          <a:schemeClr val="bg2">
            <a:lumMod val="75000"/>
          </a:schemeClr>
        </a:solidFill>
      </dgm:spPr>
    </dgm:pt>
    <dgm:pt modelId="{E521099E-40C4-41AB-A9E8-E79DA8BE21E9}" type="pres">
      <dgm:prSet presAssocID="{B726ED0D-B073-4A15-BC45-5962FAD797CE}" presName="arrowWedge2" presStyleLbl="fgSibTrans2D1" presStyleIdx="1" presStyleCnt="7"/>
      <dgm:spPr>
        <a:solidFill>
          <a:schemeClr val="bg2">
            <a:lumMod val="75000"/>
          </a:schemeClr>
        </a:solidFill>
      </dgm:spPr>
    </dgm:pt>
    <dgm:pt modelId="{C0E8B9BA-4C78-4467-ABB5-EED5F0747102}" type="pres">
      <dgm:prSet presAssocID="{60E836F8-1CAB-4490-BB91-123CB4A6B6E2}" presName="arrowWedge3" presStyleLbl="fgSibTrans2D1" presStyleIdx="2" presStyleCnt="7"/>
      <dgm:spPr>
        <a:solidFill>
          <a:schemeClr val="bg2">
            <a:lumMod val="75000"/>
          </a:schemeClr>
        </a:solidFill>
      </dgm:spPr>
    </dgm:pt>
    <dgm:pt modelId="{2182C03F-3FB3-4B33-9C9E-EB476CAE8DBE}" type="pres">
      <dgm:prSet presAssocID="{CD4DF1A4-00D2-40EC-AF46-EC5A83DF8AE9}" presName="arrowWedge4" presStyleLbl="fgSibTrans2D1" presStyleIdx="3" presStyleCnt="7"/>
      <dgm:spPr>
        <a:solidFill>
          <a:schemeClr val="bg2">
            <a:lumMod val="75000"/>
          </a:schemeClr>
        </a:solidFill>
      </dgm:spPr>
    </dgm:pt>
    <dgm:pt modelId="{B43C7724-BEBE-4CE1-A3B0-74132FC148D6}" type="pres">
      <dgm:prSet presAssocID="{4B325AF7-55ED-40F1-9522-35AAB30CB1BA}" presName="arrowWedge5" presStyleLbl="fgSibTrans2D1" presStyleIdx="4" presStyleCnt="7"/>
      <dgm:spPr>
        <a:solidFill>
          <a:schemeClr val="bg2">
            <a:lumMod val="75000"/>
          </a:schemeClr>
        </a:solidFill>
      </dgm:spPr>
    </dgm:pt>
    <dgm:pt modelId="{49FD7C6C-D7F6-439C-8669-4009BAB504DA}" type="pres">
      <dgm:prSet presAssocID="{4AE981B3-3A82-4303-931D-E70242F71585}" presName="arrowWedge6" presStyleLbl="fgSibTrans2D1" presStyleIdx="5" presStyleCnt="7"/>
      <dgm:spPr>
        <a:solidFill>
          <a:schemeClr val="bg2">
            <a:lumMod val="75000"/>
          </a:schemeClr>
        </a:solidFill>
      </dgm:spPr>
    </dgm:pt>
    <dgm:pt modelId="{4251C8A9-B039-49B2-B33D-01879578E474}" type="pres">
      <dgm:prSet presAssocID="{1ADEB971-A22E-4F49-BFB0-95F90F0B9062}" presName="arrowWedge7" presStyleLbl="fgSibTrans2D1" presStyleIdx="6" presStyleCnt="7"/>
      <dgm:spPr>
        <a:solidFill>
          <a:schemeClr val="bg2">
            <a:lumMod val="75000"/>
          </a:schemeClr>
        </a:solidFill>
      </dgm:spPr>
    </dgm:pt>
  </dgm:ptLst>
  <dgm:cxnLst>
    <dgm:cxn modelId="{AAF00903-CB40-4684-B09A-6E6BA9E10AC1}" srcId="{BB3EA9E2-7AF2-44E2-BD49-F9AA6F6DBD54}" destId="{44312EFA-FE9D-43A7-B1E1-4A90F5D5E882}" srcOrd="6" destOrd="0" parTransId="{0C971666-D505-4417-A0AA-A97961165E43}" sibTransId="{1ADEB971-A22E-4F49-BFB0-95F90F0B9062}"/>
    <dgm:cxn modelId="{DFCC8A04-C1DE-48A5-90F7-0F4DB4D6BEEF}" type="presOf" srcId="{E3DC051B-7E98-4B52-B903-35FC5BC7F5CE}" destId="{E6AEA51E-8A91-4D01-8E6E-975EC1341FB3}" srcOrd="1" destOrd="0" presId="urn:microsoft.com/office/officeart/2005/8/layout/cycle8"/>
    <dgm:cxn modelId="{2E0B1F0A-105C-4C57-B951-E946F7B4CFFA}" type="presOf" srcId="{38632B32-0FB2-421C-A526-3CE5330E96D3}" destId="{580ED073-38F9-476D-9F47-A5606EC8635A}" srcOrd="1" destOrd="0" presId="urn:microsoft.com/office/officeart/2005/8/layout/cycle8"/>
    <dgm:cxn modelId="{795B210C-7E76-4CBA-A7D8-6D8CD4401753}" type="presOf" srcId="{0294B112-CA53-4CA6-ACA3-100B945A7C1F}" destId="{87EE38DF-AF0D-4426-ABD7-1F4D9F3A5BC1}" srcOrd="0" destOrd="0" presId="urn:microsoft.com/office/officeart/2005/8/layout/cycle8"/>
    <dgm:cxn modelId="{7BEFDD13-51A2-4DF0-908D-00304AC4A1ED}" type="presOf" srcId="{E3DC051B-7E98-4B52-B903-35FC5BC7F5CE}" destId="{309DECB1-7BFE-4748-95D3-11A25F736B47}" srcOrd="0" destOrd="0" presId="urn:microsoft.com/office/officeart/2005/8/layout/cycle8"/>
    <dgm:cxn modelId="{A0F73C14-7868-40C3-8D12-7B7F8C4BD84F}" type="presOf" srcId="{19C73F8D-DC58-461D-9655-208651E390A7}" destId="{C809AF34-B995-4DEA-8CDA-4D1F1C841BFE}" srcOrd="1" destOrd="0" presId="urn:microsoft.com/office/officeart/2005/8/layout/cycle8"/>
    <dgm:cxn modelId="{63AAD622-CF1F-464B-A60C-71807C36BC9F}" srcId="{BB3EA9E2-7AF2-44E2-BD49-F9AA6F6DBD54}" destId="{19C73F8D-DC58-461D-9655-208651E390A7}" srcOrd="1" destOrd="0" parTransId="{4DF2119C-F47E-41DF-97C0-8DEA10A42415}" sibTransId="{B726ED0D-B073-4A15-BC45-5962FAD797CE}"/>
    <dgm:cxn modelId="{EBCD8726-B82B-4363-81E0-A92E78AB83A7}" type="presOf" srcId="{44312EFA-FE9D-43A7-B1E1-4A90F5D5E882}" destId="{A2061D66-69C8-466B-BB37-6BD50AD1E36D}" srcOrd="0" destOrd="0" presId="urn:microsoft.com/office/officeart/2005/8/layout/cycle8"/>
    <dgm:cxn modelId="{9500D72A-2538-4316-A304-12F75BE4B2BC}" type="presOf" srcId="{0294B112-CA53-4CA6-ACA3-100B945A7C1F}" destId="{55724211-5569-47A9-B045-D6F10A0DFE89}" srcOrd="1" destOrd="0" presId="urn:microsoft.com/office/officeart/2005/8/layout/cycle8"/>
    <dgm:cxn modelId="{C35D3450-2DC9-4621-B391-22FD2755237B}" type="presOf" srcId="{BB3EA9E2-7AF2-44E2-BD49-F9AA6F6DBD54}" destId="{0BDB8FB5-5657-43F1-A074-8D12FD9E49A6}" srcOrd="0" destOrd="0" presId="urn:microsoft.com/office/officeart/2005/8/layout/cycle8"/>
    <dgm:cxn modelId="{85EDBB72-CE85-47AC-8680-E8F8EA033495}" type="presOf" srcId="{DE50799A-8FB4-4C54-B25D-456C970E91BA}" destId="{2D533BD0-1386-46E9-8FD6-2152FD27DAA7}" srcOrd="0" destOrd="0" presId="urn:microsoft.com/office/officeart/2005/8/layout/cycle8"/>
    <dgm:cxn modelId="{0CE0C173-069A-4281-983C-0FA6B6FE94B2}" srcId="{BB3EA9E2-7AF2-44E2-BD49-F9AA6F6DBD54}" destId="{DE50799A-8FB4-4C54-B25D-456C970E91BA}" srcOrd="2" destOrd="0" parTransId="{213647BB-F488-420E-AB67-88397D68B2BB}" sibTransId="{60E836F8-1CAB-4490-BB91-123CB4A6B6E2}"/>
    <dgm:cxn modelId="{5B50BB7C-199C-4F04-9A67-97D633063438}" type="presOf" srcId="{DE50799A-8FB4-4C54-B25D-456C970E91BA}" destId="{33582AFD-4E28-4BAB-8889-6B161AAF3D89}" srcOrd="1" destOrd="0" presId="urn:microsoft.com/office/officeart/2005/8/layout/cycle8"/>
    <dgm:cxn modelId="{A0292880-7008-45CC-8CE3-AE77FE29A6F7}" type="presOf" srcId="{2DFA7F89-DA29-42E8-BBCB-A0609934D89A}" destId="{F24746E2-5377-4B97-A5C4-99F515CB2604}" srcOrd="0" destOrd="0" presId="urn:microsoft.com/office/officeart/2005/8/layout/cycle8"/>
    <dgm:cxn modelId="{357DB181-2535-4543-BFFE-2CB2BC0861D7}" srcId="{BB3EA9E2-7AF2-44E2-BD49-F9AA6F6DBD54}" destId="{2DFA7F89-DA29-42E8-BBCB-A0609934D89A}" srcOrd="5" destOrd="0" parTransId="{AD7EB033-BEEA-46E2-B8C8-E73578FE26BB}" sibTransId="{4AE981B3-3A82-4303-931D-E70242F71585}"/>
    <dgm:cxn modelId="{965A168C-F938-46BE-9D0B-C26D0677794B}" type="presOf" srcId="{44312EFA-FE9D-43A7-B1E1-4A90F5D5E882}" destId="{A0B0321C-8654-4222-A695-DBF92136BAE0}" srcOrd="1" destOrd="0" presId="urn:microsoft.com/office/officeart/2005/8/layout/cycle8"/>
    <dgm:cxn modelId="{AF178C9F-7892-45AF-8DC8-6C6B895B6A1F}" type="presOf" srcId="{19C73F8D-DC58-461D-9655-208651E390A7}" destId="{70D1EDC7-EF79-48A2-9D01-9A5330616269}" srcOrd="0" destOrd="0" presId="urn:microsoft.com/office/officeart/2005/8/layout/cycle8"/>
    <dgm:cxn modelId="{DA31C59F-18DC-45EF-AB2F-A70117CD7B61}" type="presOf" srcId="{38632B32-0FB2-421C-A526-3CE5330E96D3}" destId="{19CE18D2-93C2-493C-B599-95DC6F069548}" srcOrd="0" destOrd="0" presId="urn:microsoft.com/office/officeart/2005/8/layout/cycle8"/>
    <dgm:cxn modelId="{7455AABB-77A1-47AC-8D99-1692D73F0578}" srcId="{BB3EA9E2-7AF2-44E2-BD49-F9AA6F6DBD54}" destId="{E3DC051B-7E98-4B52-B903-35FC5BC7F5CE}" srcOrd="0" destOrd="0" parTransId="{A2D22639-5BBC-432E-886E-01FA43739E33}" sibTransId="{423E49CE-5CE5-4AA7-B075-04329CDE0D34}"/>
    <dgm:cxn modelId="{C45BE2C8-A21D-4202-A503-41BA793ABD13}" srcId="{BB3EA9E2-7AF2-44E2-BD49-F9AA6F6DBD54}" destId="{38632B32-0FB2-421C-A526-3CE5330E96D3}" srcOrd="3" destOrd="0" parTransId="{D4778B39-C983-412E-9EB4-E3D7586B57EC}" sibTransId="{CD4DF1A4-00D2-40EC-AF46-EC5A83DF8AE9}"/>
    <dgm:cxn modelId="{E3011CE4-755A-4177-BD18-F17C5E5FF11C}" srcId="{BB3EA9E2-7AF2-44E2-BD49-F9AA6F6DBD54}" destId="{0294B112-CA53-4CA6-ACA3-100B945A7C1F}" srcOrd="4" destOrd="0" parTransId="{96917BBD-92AA-4728-BDD3-B60B27BE3C3B}" sibTransId="{4B325AF7-55ED-40F1-9522-35AAB30CB1BA}"/>
    <dgm:cxn modelId="{37BBF1F4-544B-494A-B0CB-0CA6EC48B193}" type="presOf" srcId="{2DFA7F89-DA29-42E8-BBCB-A0609934D89A}" destId="{C8FA73AA-FFEF-4591-AD0C-8E210DC6B890}" srcOrd="1" destOrd="0" presId="urn:microsoft.com/office/officeart/2005/8/layout/cycle8"/>
    <dgm:cxn modelId="{0DD7A474-9504-4DBA-BCC8-78C69532251C}" type="presParOf" srcId="{0BDB8FB5-5657-43F1-A074-8D12FD9E49A6}" destId="{309DECB1-7BFE-4748-95D3-11A25F736B47}" srcOrd="0" destOrd="0" presId="urn:microsoft.com/office/officeart/2005/8/layout/cycle8"/>
    <dgm:cxn modelId="{CDA8BA55-40A5-483D-8C52-82E07FB2D542}" type="presParOf" srcId="{0BDB8FB5-5657-43F1-A074-8D12FD9E49A6}" destId="{1DD20113-2A90-4FDF-BA89-D26C66141891}" srcOrd="1" destOrd="0" presId="urn:microsoft.com/office/officeart/2005/8/layout/cycle8"/>
    <dgm:cxn modelId="{D3B9BA11-24A9-416A-8C8D-966C8E8561F4}" type="presParOf" srcId="{0BDB8FB5-5657-43F1-A074-8D12FD9E49A6}" destId="{C3243C09-B49B-41C8-BB2D-5D1ECB2E18DE}" srcOrd="2" destOrd="0" presId="urn:microsoft.com/office/officeart/2005/8/layout/cycle8"/>
    <dgm:cxn modelId="{C8B87DE4-918B-434C-831B-C48B9658A97B}" type="presParOf" srcId="{0BDB8FB5-5657-43F1-A074-8D12FD9E49A6}" destId="{E6AEA51E-8A91-4D01-8E6E-975EC1341FB3}" srcOrd="3" destOrd="0" presId="urn:microsoft.com/office/officeart/2005/8/layout/cycle8"/>
    <dgm:cxn modelId="{732394A9-CD06-4D9B-A82E-9FB95A3EDD01}" type="presParOf" srcId="{0BDB8FB5-5657-43F1-A074-8D12FD9E49A6}" destId="{70D1EDC7-EF79-48A2-9D01-9A5330616269}" srcOrd="4" destOrd="0" presId="urn:microsoft.com/office/officeart/2005/8/layout/cycle8"/>
    <dgm:cxn modelId="{50744EFE-C6CA-41BC-8A20-35FBDEF002DF}" type="presParOf" srcId="{0BDB8FB5-5657-43F1-A074-8D12FD9E49A6}" destId="{DF72883B-E659-4EE3-BBF0-9219E8C2464C}" srcOrd="5" destOrd="0" presId="urn:microsoft.com/office/officeart/2005/8/layout/cycle8"/>
    <dgm:cxn modelId="{20A30302-79FD-4535-9221-BCA07BEAD500}" type="presParOf" srcId="{0BDB8FB5-5657-43F1-A074-8D12FD9E49A6}" destId="{2D1E6B19-11BC-4509-8176-33408B992047}" srcOrd="6" destOrd="0" presId="urn:microsoft.com/office/officeart/2005/8/layout/cycle8"/>
    <dgm:cxn modelId="{61D29987-7C79-4AC5-941E-E36608335685}" type="presParOf" srcId="{0BDB8FB5-5657-43F1-A074-8D12FD9E49A6}" destId="{C809AF34-B995-4DEA-8CDA-4D1F1C841BFE}" srcOrd="7" destOrd="0" presId="urn:microsoft.com/office/officeart/2005/8/layout/cycle8"/>
    <dgm:cxn modelId="{53E5946A-D4EC-4732-9667-75381E988D73}" type="presParOf" srcId="{0BDB8FB5-5657-43F1-A074-8D12FD9E49A6}" destId="{2D533BD0-1386-46E9-8FD6-2152FD27DAA7}" srcOrd="8" destOrd="0" presId="urn:microsoft.com/office/officeart/2005/8/layout/cycle8"/>
    <dgm:cxn modelId="{8547BB72-9BBF-4288-A297-2E12584FA1A7}" type="presParOf" srcId="{0BDB8FB5-5657-43F1-A074-8D12FD9E49A6}" destId="{BAE05952-9705-4541-872E-50465B26DC03}" srcOrd="9" destOrd="0" presId="urn:microsoft.com/office/officeart/2005/8/layout/cycle8"/>
    <dgm:cxn modelId="{09C94375-1C16-4472-9B2D-9C0F6B448D7C}" type="presParOf" srcId="{0BDB8FB5-5657-43F1-A074-8D12FD9E49A6}" destId="{BA844690-9EC3-4F85-A342-3D02E455213E}" srcOrd="10" destOrd="0" presId="urn:microsoft.com/office/officeart/2005/8/layout/cycle8"/>
    <dgm:cxn modelId="{3CABB613-98A8-467E-8403-8C35A6012B28}" type="presParOf" srcId="{0BDB8FB5-5657-43F1-A074-8D12FD9E49A6}" destId="{33582AFD-4E28-4BAB-8889-6B161AAF3D89}" srcOrd="11" destOrd="0" presId="urn:microsoft.com/office/officeart/2005/8/layout/cycle8"/>
    <dgm:cxn modelId="{7FCF00EE-928C-446C-ACA3-A285C8CFD39A}" type="presParOf" srcId="{0BDB8FB5-5657-43F1-A074-8D12FD9E49A6}" destId="{19CE18D2-93C2-493C-B599-95DC6F069548}" srcOrd="12" destOrd="0" presId="urn:microsoft.com/office/officeart/2005/8/layout/cycle8"/>
    <dgm:cxn modelId="{2F6B414A-F5A5-46F3-81F8-F8D997FBBA33}" type="presParOf" srcId="{0BDB8FB5-5657-43F1-A074-8D12FD9E49A6}" destId="{0E1DF903-1CFD-4465-82E8-E5CDAEC25E70}" srcOrd="13" destOrd="0" presId="urn:microsoft.com/office/officeart/2005/8/layout/cycle8"/>
    <dgm:cxn modelId="{6771B122-D4F1-457D-AD39-19E1B41AA9C8}" type="presParOf" srcId="{0BDB8FB5-5657-43F1-A074-8D12FD9E49A6}" destId="{7FB46E43-E3F6-4471-BBE9-C193B4BE6D41}" srcOrd="14" destOrd="0" presId="urn:microsoft.com/office/officeart/2005/8/layout/cycle8"/>
    <dgm:cxn modelId="{D4C23C66-993C-4223-96CE-BD314D3910B5}" type="presParOf" srcId="{0BDB8FB5-5657-43F1-A074-8D12FD9E49A6}" destId="{580ED073-38F9-476D-9F47-A5606EC8635A}" srcOrd="15" destOrd="0" presId="urn:microsoft.com/office/officeart/2005/8/layout/cycle8"/>
    <dgm:cxn modelId="{1CF05CB4-6D08-4715-9173-C6C8552E4757}" type="presParOf" srcId="{0BDB8FB5-5657-43F1-A074-8D12FD9E49A6}" destId="{87EE38DF-AF0D-4426-ABD7-1F4D9F3A5BC1}" srcOrd="16" destOrd="0" presId="urn:microsoft.com/office/officeart/2005/8/layout/cycle8"/>
    <dgm:cxn modelId="{6A116EF7-B431-4795-8753-B623C4D84A42}" type="presParOf" srcId="{0BDB8FB5-5657-43F1-A074-8D12FD9E49A6}" destId="{019AFE61-7E03-470B-8B53-8ECD64D802F1}" srcOrd="17" destOrd="0" presId="urn:microsoft.com/office/officeart/2005/8/layout/cycle8"/>
    <dgm:cxn modelId="{1A81DB5E-9369-4705-B36F-33F2296A120A}" type="presParOf" srcId="{0BDB8FB5-5657-43F1-A074-8D12FD9E49A6}" destId="{FDB69EAC-AA53-4458-A71D-BB3E6F639C32}" srcOrd="18" destOrd="0" presId="urn:microsoft.com/office/officeart/2005/8/layout/cycle8"/>
    <dgm:cxn modelId="{A0E96E78-A385-402C-93B0-EF335D815BD5}" type="presParOf" srcId="{0BDB8FB5-5657-43F1-A074-8D12FD9E49A6}" destId="{55724211-5569-47A9-B045-D6F10A0DFE89}" srcOrd="19" destOrd="0" presId="urn:microsoft.com/office/officeart/2005/8/layout/cycle8"/>
    <dgm:cxn modelId="{7D49E184-197A-403D-9099-F750EBA607A2}" type="presParOf" srcId="{0BDB8FB5-5657-43F1-A074-8D12FD9E49A6}" destId="{F24746E2-5377-4B97-A5C4-99F515CB2604}" srcOrd="20" destOrd="0" presId="urn:microsoft.com/office/officeart/2005/8/layout/cycle8"/>
    <dgm:cxn modelId="{23648A80-4ACE-482C-9FFA-4A283561B333}" type="presParOf" srcId="{0BDB8FB5-5657-43F1-A074-8D12FD9E49A6}" destId="{30B57809-59D0-4E02-A32E-C94C1D622742}" srcOrd="21" destOrd="0" presId="urn:microsoft.com/office/officeart/2005/8/layout/cycle8"/>
    <dgm:cxn modelId="{71B82F79-8D36-433B-97AA-9148D18248AD}" type="presParOf" srcId="{0BDB8FB5-5657-43F1-A074-8D12FD9E49A6}" destId="{6BED9FE5-4E6A-44BD-8232-FB9970F35D45}" srcOrd="22" destOrd="0" presId="urn:microsoft.com/office/officeart/2005/8/layout/cycle8"/>
    <dgm:cxn modelId="{A806FDF6-16C9-4A56-A391-28B6A107A0BD}" type="presParOf" srcId="{0BDB8FB5-5657-43F1-A074-8D12FD9E49A6}" destId="{C8FA73AA-FFEF-4591-AD0C-8E210DC6B890}" srcOrd="23" destOrd="0" presId="urn:microsoft.com/office/officeart/2005/8/layout/cycle8"/>
    <dgm:cxn modelId="{1424A168-C8B2-4AF7-9E08-BC4260968C08}" type="presParOf" srcId="{0BDB8FB5-5657-43F1-A074-8D12FD9E49A6}" destId="{A2061D66-69C8-466B-BB37-6BD50AD1E36D}" srcOrd="24" destOrd="0" presId="urn:microsoft.com/office/officeart/2005/8/layout/cycle8"/>
    <dgm:cxn modelId="{854A7558-24EA-4AC0-8BC4-A0EF17AC87BF}" type="presParOf" srcId="{0BDB8FB5-5657-43F1-A074-8D12FD9E49A6}" destId="{D8EFAFCC-5527-4D2D-98DD-963C7AEB89D8}" srcOrd="25" destOrd="0" presId="urn:microsoft.com/office/officeart/2005/8/layout/cycle8"/>
    <dgm:cxn modelId="{5B81C94A-438E-475A-B2BF-94BCD70FFF10}" type="presParOf" srcId="{0BDB8FB5-5657-43F1-A074-8D12FD9E49A6}" destId="{E18BEEB5-6A3D-42BC-9AC0-1EF892AFE041}" srcOrd="26" destOrd="0" presId="urn:microsoft.com/office/officeart/2005/8/layout/cycle8"/>
    <dgm:cxn modelId="{CAECA0CA-1B5E-4153-BFA8-6D9D9ED2C0C4}" type="presParOf" srcId="{0BDB8FB5-5657-43F1-A074-8D12FD9E49A6}" destId="{A0B0321C-8654-4222-A695-DBF92136BAE0}" srcOrd="27" destOrd="0" presId="urn:microsoft.com/office/officeart/2005/8/layout/cycle8"/>
    <dgm:cxn modelId="{B41FF603-D454-4B26-B371-95C4CD95D877}" type="presParOf" srcId="{0BDB8FB5-5657-43F1-A074-8D12FD9E49A6}" destId="{8C8A2545-10FD-467A-A6E6-7F19BB39A3CF}" srcOrd="28" destOrd="0" presId="urn:microsoft.com/office/officeart/2005/8/layout/cycle8"/>
    <dgm:cxn modelId="{E2A219B8-E9B1-494D-8E91-D6623F4E7492}" type="presParOf" srcId="{0BDB8FB5-5657-43F1-A074-8D12FD9E49A6}" destId="{E521099E-40C4-41AB-A9E8-E79DA8BE21E9}" srcOrd="29" destOrd="0" presId="urn:microsoft.com/office/officeart/2005/8/layout/cycle8"/>
    <dgm:cxn modelId="{2C1DEACE-5A6D-4E33-939C-75D27EB8367F}" type="presParOf" srcId="{0BDB8FB5-5657-43F1-A074-8D12FD9E49A6}" destId="{C0E8B9BA-4C78-4467-ABB5-EED5F0747102}" srcOrd="30" destOrd="0" presId="urn:microsoft.com/office/officeart/2005/8/layout/cycle8"/>
    <dgm:cxn modelId="{FB8AD71E-7C60-449A-9B0E-3DFFB1131CC4}" type="presParOf" srcId="{0BDB8FB5-5657-43F1-A074-8D12FD9E49A6}" destId="{2182C03F-3FB3-4B33-9C9E-EB476CAE8DBE}" srcOrd="31" destOrd="0" presId="urn:microsoft.com/office/officeart/2005/8/layout/cycle8"/>
    <dgm:cxn modelId="{6D756E6A-0D03-4743-BD66-A9C8E8BDF00F}" type="presParOf" srcId="{0BDB8FB5-5657-43F1-A074-8D12FD9E49A6}" destId="{B43C7724-BEBE-4CE1-A3B0-74132FC148D6}" srcOrd="32" destOrd="0" presId="urn:microsoft.com/office/officeart/2005/8/layout/cycle8"/>
    <dgm:cxn modelId="{1A55D4B4-B320-4BCF-B20F-C32B8272CB98}" type="presParOf" srcId="{0BDB8FB5-5657-43F1-A074-8D12FD9E49A6}" destId="{49FD7C6C-D7F6-439C-8669-4009BAB504DA}" srcOrd="33" destOrd="0" presId="urn:microsoft.com/office/officeart/2005/8/layout/cycle8"/>
    <dgm:cxn modelId="{0496C065-FC59-465D-AC25-383FB7AFE10E}" type="presParOf" srcId="{0BDB8FB5-5657-43F1-A074-8D12FD9E49A6}" destId="{4251C8A9-B039-49B2-B33D-01879578E474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1279A8-5896-48C6-87C0-561CC380B07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8958B35-9108-4EA3-B04A-06A5FA3F1A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Proxima Nova"/>
            </a:rPr>
            <a:t>Be proactive and leverage personnel certified within the Cybersecurity field.  Information Technology and Cybersecurity are different skillsets.</a:t>
          </a:r>
        </a:p>
      </dgm:t>
    </dgm:pt>
    <dgm:pt modelId="{23DA701A-CEC5-42E5-A461-86D115F698AA}" type="parTrans" cxnId="{51DF1DEF-E255-478F-AF83-D3BAD1698068}">
      <dgm:prSet/>
      <dgm:spPr/>
      <dgm:t>
        <a:bodyPr/>
        <a:lstStyle/>
        <a:p>
          <a:endParaRPr lang="en-US"/>
        </a:p>
      </dgm:t>
    </dgm:pt>
    <dgm:pt modelId="{6F971A19-9430-4AD3-9EE7-5540865734ED}" type="sibTrans" cxnId="{51DF1DEF-E255-478F-AF83-D3BAD1698068}">
      <dgm:prSet/>
      <dgm:spPr/>
      <dgm:t>
        <a:bodyPr/>
        <a:lstStyle/>
        <a:p>
          <a:endParaRPr lang="en-US"/>
        </a:p>
      </dgm:t>
    </dgm:pt>
    <dgm:pt modelId="{3299C8F8-B5BF-4164-8CAA-B0A67CE8A2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Proxima Nova"/>
            </a:rPr>
            <a:t>Actively manage your Cybersecurity risks and practice your Incident Response efforts regularly.  Have a Cyber Breach Lawyer.</a:t>
          </a:r>
        </a:p>
      </dgm:t>
    </dgm:pt>
    <dgm:pt modelId="{274A47A3-0D38-4894-B88E-0A038AA9C7FC}" type="parTrans" cxnId="{2E67A6C1-AA57-4C29-A4B2-A87186705F85}">
      <dgm:prSet/>
      <dgm:spPr/>
      <dgm:t>
        <a:bodyPr/>
        <a:lstStyle/>
        <a:p>
          <a:endParaRPr lang="en-US"/>
        </a:p>
      </dgm:t>
    </dgm:pt>
    <dgm:pt modelId="{C5C30D1D-DEA5-48E1-B0FF-EA838D5F5FC0}" type="sibTrans" cxnId="{2E67A6C1-AA57-4C29-A4B2-A87186705F85}">
      <dgm:prSet/>
      <dgm:spPr/>
      <dgm:t>
        <a:bodyPr/>
        <a:lstStyle/>
        <a:p>
          <a:endParaRPr lang="en-US"/>
        </a:p>
      </dgm:t>
    </dgm:pt>
    <dgm:pt modelId="{DF9FE5E6-C73B-45A2-8570-D357A80717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>
              <a:latin typeface="Proxima Nova"/>
            </a:rPr>
            <a:t>The right cybersecurity insurance policy will provide you with the necessary resources and support even before you sustain a cybersecurity breach.</a:t>
          </a:r>
          <a:endParaRPr lang="en-US" dirty="0">
            <a:latin typeface="Proxima Nova"/>
          </a:endParaRPr>
        </a:p>
      </dgm:t>
    </dgm:pt>
    <dgm:pt modelId="{59D9C63E-2679-4DEB-952A-8D36C3AFB0C0}" type="parTrans" cxnId="{FE2DE542-38C5-4877-AE5B-AB3157FDA4B6}">
      <dgm:prSet/>
      <dgm:spPr/>
      <dgm:t>
        <a:bodyPr/>
        <a:lstStyle/>
        <a:p>
          <a:endParaRPr lang="en-US"/>
        </a:p>
      </dgm:t>
    </dgm:pt>
    <dgm:pt modelId="{AE2E1AD7-EB06-4E55-9BA5-DA6F2D4BFB72}" type="sibTrans" cxnId="{FE2DE542-38C5-4877-AE5B-AB3157FDA4B6}">
      <dgm:prSet/>
      <dgm:spPr/>
      <dgm:t>
        <a:bodyPr/>
        <a:lstStyle/>
        <a:p>
          <a:endParaRPr lang="en-US"/>
        </a:p>
      </dgm:t>
    </dgm:pt>
    <dgm:pt modelId="{F3473370-40EE-4DEA-977A-E785C28518A8}" type="pres">
      <dgm:prSet presAssocID="{BE1279A8-5896-48C6-87C0-561CC380B07B}" presName="root" presStyleCnt="0">
        <dgm:presLayoutVars>
          <dgm:dir/>
          <dgm:resizeHandles val="exact"/>
        </dgm:presLayoutVars>
      </dgm:prSet>
      <dgm:spPr/>
    </dgm:pt>
    <dgm:pt modelId="{B1ED1B21-D24F-4DDF-B071-D4DB5ADBEE45}" type="pres">
      <dgm:prSet presAssocID="{28958B35-9108-4EA3-B04A-06A5FA3F1AD6}" presName="compNode" presStyleCnt="0"/>
      <dgm:spPr/>
    </dgm:pt>
    <dgm:pt modelId="{C8AC90C5-A5AE-4389-85AE-E043B719944B}" type="pres">
      <dgm:prSet presAssocID="{28958B35-9108-4EA3-B04A-06A5FA3F1AD6}" presName="bgRect" presStyleLbl="bgShp" presStyleIdx="0" presStyleCnt="3"/>
      <dgm:spPr/>
    </dgm:pt>
    <dgm:pt modelId="{94960190-1DCC-4AE2-BD7E-37EC7D9CB2FF}" type="pres">
      <dgm:prSet presAssocID="{28958B35-9108-4EA3-B04A-06A5FA3F1AD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90E6861C-E2D4-4F04-9767-1C95AF746A8E}" type="pres">
      <dgm:prSet presAssocID="{28958B35-9108-4EA3-B04A-06A5FA3F1AD6}" presName="spaceRect" presStyleCnt="0"/>
      <dgm:spPr/>
    </dgm:pt>
    <dgm:pt modelId="{EC451A79-B1F6-444A-BC50-32027B284BF4}" type="pres">
      <dgm:prSet presAssocID="{28958B35-9108-4EA3-B04A-06A5FA3F1AD6}" presName="parTx" presStyleLbl="revTx" presStyleIdx="0" presStyleCnt="3">
        <dgm:presLayoutVars>
          <dgm:chMax val="0"/>
          <dgm:chPref val="0"/>
        </dgm:presLayoutVars>
      </dgm:prSet>
      <dgm:spPr/>
    </dgm:pt>
    <dgm:pt modelId="{1C084FEC-6738-4CD5-B542-6E4859041B7D}" type="pres">
      <dgm:prSet presAssocID="{6F971A19-9430-4AD3-9EE7-5540865734ED}" presName="sibTrans" presStyleCnt="0"/>
      <dgm:spPr/>
    </dgm:pt>
    <dgm:pt modelId="{B256F0DF-BED2-47F8-ADF9-0518AA0C8939}" type="pres">
      <dgm:prSet presAssocID="{3299C8F8-B5BF-4164-8CAA-B0A67CE8A2E9}" presName="compNode" presStyleCnt="0"/>
      <dgm:spPr/>
    </dgm:pt>
    <dgm:pt modelId="{10CFAFF4-8934-4058-B61F-A7168E19D603}" type="pres">
      <dgm:prSet presAssocID="{3299C8F8-B5BF-4164-8CAA-B0A67CE8A2E9}" presName="bgRect" presStyleLbl="bgShp" presStyleIdx="1" presStyleCnt="3"/>
      <dgm:spPr>
        <a:solidFill>
          <a:schemeClr val="accent5"/>
        </a:solidFill>
      </dgm:spPr>
    </dgm:pt>
    <dgm:pt modelId="{D43842F0-D168-4E3B-9E09-323D02F92400}" type="pres">
      <dgm:prSet presAssocID="{3299C8F8-B5BF-4164-8CAA-B0A67CE8A2E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ponential Graph with solid fill"/>
        </a:ext>
      </dgm:extLst>
    </dgm:pt>
    <dgm:pt modelId="{412C6123-D741-4627-8186-7712010A4A8D}" type="pres">
      <dgm:prSet presAssocID="{3299C8F8-B5BF-4164-8CAA-B0A67CE8A2E9}" presName="spaceRect" presStyleCnt="0"/>
      <dgm:spPr/>
    </dgm:pt>
    <dgm:pt modelId="{4EF8B9FB-4181-4C12-8A1E-DCB429CC5A86}" type="pres">
      <dgm:prSet presAssocID="{3299C8F8-B5BF-4164-8CAA-B0A67CE8A2E9}" presName="parTx" presStyleLbl="revTx" presStyleIdx="1" presStyleCnt="3">
        <dgm:presLayoutVars>
          <dgm:chMax val="0"/>
          <dgm:chPref val="0"/>
        </dgm:presLayoutVars>
      </dgm:prSet>
      <dgm:spPr/>
    </dgm:pt>
    <dgm:pt modelId="{297C152C-68A8-4491-9FE8-02E66EED7E1A}" type="pres">
      <dgm:prSet presAssocID="{C5C30D1D-DEA5-48E1-B0FF-EA838D5F5FC0}" presName="sibTrans" presStyleCnt="0"/>
      <dgm:spPr/>
    </dgm:pt>
    <dgm:pt modelId="{C2F85094-CFFA-4BDD-BDC5-1AF00004A7AF}" type="pres">
      <dgm:prSet presAssocID="{DF9FE5E6-C73B-45A2-8570-D357A8071789}" presName="compNode" presStyleCnt="0"/>
      <dgm:spPr/>
    </dgm:pt>
    <dgm:pt modelId="{F12B863C-A4B1-488E-A784-EA9575E5428B}" type="pres">
      <dgm:prSet presAssocID="{DF9FE5E6-C73B-45A2-8570-D357A8071789}" presName="bgRect" presStyleLbl="bgShp" presStyleIdx="2" presStyleCnt="3"/>
      <dgm:spPr>
        <a:solidFill>
          <a:schemeClr val="accent3"/>
        </a:solidFill>
      </dgm:spPr>
    </dgm:pt>
    <dgm:pt modelId="{2571FD56-08C6-44CA-8EBE-F8BFFF6D268C}" type="pres">
      <dgm:prSet presAssocID="{DF9FE5E6-C73B-45A2-8570-D357A807178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9B7B03F3-3CB0-4174-AEFE-7E0588705F93}" type="pres">
      <dgm:prSet presAssocID="{DF9FE5E6-C73B-45A2-8570-D357A8071789}" presName="spaceRect" presStyleCnt="0"/>
      <dgm:spPr/>
    </dgm:pt>
    <dgm:pt modelId="{DFE66AB0-C687-4ED5-BA1F-B07E1A7BB5F3}" type="pres">
      <dgm:prSet presAssocID="{DF9FE5E6-C73B-45A2-8570-D357A807178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2E2910D-9938-4709-B4A9-E3C070DA6879}" type="presOf" srcId="{28958B35-9108-4EA3-B04A-06A5FA3F1AD6}" destId="{EC451A79-B1F6-444A-BC50-32027B284BF4}" srcOrd="0" destOrd="0" presId="urn:microsoft.com/office/officeart/2018/2/layout/IconVerticalSolidList"/>
    <dgm:cxn modelId="{2BBD712D-18CE-4EFA-9197-27347F5427E4}" type="presOf" srcId="{DF9FE5E6-C73B-45A2-8570-D357A8071789}" destId="{DFE66AB0-C687-4ED5-BA1F-B07E1A7BB5F3}" srcOrd="0" destOrd="0" presId="urn:microsoft.com/office/officeart/2018/2/layout/IconVerticalSolidList"/>
    <dgm:cxn modelId="{FE2DE542-38C5-4877-AE5B-AB3157FDA4B6}" srcId="{BE1279A8-5896-48C6-87C0-561CC380B07B}" destId="{DF9FE5E6-C73B-45A2-8570-D357A8071789}" srcOrd="2" destOrd="0" parTransId="{59D9C63E-2679-4DEB-952A-8D36C3AFB0C0}" sibTransId="{AE2E1AD7-EB06-4E55-9BA5-DA6F2D4BFB72}"/>
    <dgm:cxn modelId="{451AF19C-889C-4A50-81E4-D25C5939E9D0}" type="presOf" srcId="{BE1279A8-5896-48C6-87C0-561CC380B07B}" destId="{F3473370-40EE-4DEA-977A-E785C28518A8}" srcOrd="0" destOrd="0" presId="urn:microsoft.com/office/officeart/2018/2/layout/IconVerticalSolidList"/>
    <dgm:cxn modelId="{DE57ACB1-EA1E-4507-B941-28B6001658B5}" type="presOf" srcId="{3299C8F8-B5BF-4164-8CAA-B0A67CE8A2E9}" destId="{4EF8B9FB-4181-4C12-8A1E-DCB429CC5A86}" srcOrd="0" destOrd="0" presId="urn:microsoft.com/office/officeart/2018/2/layout/IconVerticalSolidList"/>
    <dgm:cxn modelId="{2E67A6C1-AA57-4C29-A4B2-A87186705F85}" srcId="{BE1279A8-5896-48C6-87C0-561CC380B07B}" destId="{3299C8F8-B5BF-4164-8CAA-B0A67CE8A2E9}" srcOrd="1" destOrd="0" parTransId="{274A47A3-0D38-4894-B88E-0A038AA9C7FC}" sibTransId="{C5C30D1D-DEA5-48E1-B0FF-EA838D5F5FC0}"/>
    <dgm:cxn modelId="{51DF1DEF-E255-478F-AF83-D3BAD1698068}" srcId="{BE1279A8-5896-48C6-87C0-561CC380B07B}" destId="{28958B35-9108-4EA3-B04A-06A5FA3F1AD6}" srcOrd="0" destOrd="0" parTransId="{23DA701A-CEC5-42E5-A461-86D115F698AA}" sibTransId="{6F971A19-9430-4AD3-9EE7-5540865734ED}"/>
    <dgm:cxn modelId="{B52805F8-876B-458E-B410-3528C5C327AB}" type="presParOf" srcId="{F3473370-40EE-4DEA-977A-E785C28518A8}" destId="{B1ED1B21-D24F-4DDF-B071-D4DB5ADBEE45}" srcOrd="0" destOrd="0" presId="urn:microsoft.com/office/officeart/2018/2/layout/IconVerticalSolidList"/>
    <dgm:cxn modelId="{D23C4BA8-9AFB-4A39-9537-2C89AF23FFB4}" type="presParOf" srcId="{B1ED1B21-D24F-4DDF-B071-D4DB5ADBEE45}" destId="{C8AC90C5-A5AE-4389-85AE-E043B719944B}" srcOrd="0" destOrd="0" presId="urn:microsoft.com/office/officeart/2018/2/layout/IconVerticalSolidList"/>
    <dgm:cxn modelId="{81A72BB6-CBCD-4DD8-826F-8291A290BD53}" type="presParOf" srcId="{B1ED1B21-D24F-4DDF-B071-D4DB5ADBEE45}" destId="{94960190-1DCC-4AE2-BD7E-37EC7D9CB2FF}" srcOrd="1" destOrd="0" presId="urn:microsoft.com/office/officeart/2018/2/layout/IconVerticalSolidList"/>
    <dgm:cxn modelId="{51C51C93-3059-442C-AED4-143FD0A10B5D}" type="presParOf" srcId="{B1ED1B21-D24F-4DDF-B071-D4DB5ADBEE45}" destId="{90E6861C-E2D4-4F04-9767-1C95AF746A8E}" srcOrd="2" destOrd="0" presId="urn:microsoft.com/office/officeart/2018/2/layout/IconVerticalSolidList"/>
    <dgm:cxn modelId="{0C4C4A15-CBD7-4A0E-8DE0-217CE59DE0DB}" type="presParOf" srcId="{B1ED1B21-D24F-4DDF-B071-D4DB5ADBEE45}" destId="{EC451A79-B1F6-444A-BC50-32027B284BF4}" srcOrd="3" destOrd="0" presId="urn:microsoft.com/office/officeart/2018/2/layout/IconVerticalSolidList"/>
    <dgm:cxn modelId="{4EF134C2-1FB9-41B1-AD2D-D251DE1B3939}" type="presParOf" srcId="{F3473370-40EE-4DEA-977A-E785C28518A8}" destId="{1C084FEC-6738-4CD5-B542-6E4859041B7D}" srcOrd="1" destOrd="0" presId="urn:microsoft.com/office/officeart/2018/2/layout/IconVerticalSolidList"/>
    <dgm:cxn modelId="{06309B45-1794-44A2-8115-45A7F77BCCC1}" type="presParOf" srcId="{F3473370-40EE-4DEA-977A-E785C28518A8}" destId="{B256F0DF-BED2-47F8-ADF9-0518AA0C8939}" srcOrd="2" destOrd="0" presId="urn:microsoft.com/office/officeart/2018/2/layout/IconVerticalSolidList"/>
    <dgm:cxn modelId="{99C983DF-912C-4E9B-8994-99057ADE3732}" type="presParOf" srcId="{B256F0DF-BED2-47F8-ADF9-0518AA0C8939}" destId="{10CFAFF4-8934-4058-B61F-A7168E19D603}" srcOrd="0" destOrd="0" presId="urn:microsoft.com/office/officeart/2018/2/layout/IconVerticalSolidList"/>
    <dgm:cxn modelId="{D84D8886-8F2E-447E-A47E-E2CA1FE1DB2C}" type="presParOf" srcId="{B256F0DF-BED2-47F8-ADF9-0518AA0C8939}" destId="{D43842F0-D168-4E3B-9E09-323D02F92400}" srcOrd="1" destOrd="0" presId="urn:microsoft.com/office/officeart/2018/2/layout/IconVerticalSolidList"/>
    <dgm:cxn modelId="{4F695AC2-6CEB-423E-B02B-EEAF0FA89FA0}" type="presParOf" srcId="{B256F0DF-BED2-47F8-ADF9-0518AA0C8939}" destId="{412C6123-D741-4627-8186-7712010A4A8D}" srcOrd="2" destOrd="0" presId="urn:microsoft.com/office/officeart/2018/2/layout/IconVerticalSolidList"/>
    <dgm:cxn modelId="{2EB14D44-CED6-48EE-AA70-B31CCC771768}" type="presParOf" srcId="{B256F0DF-BED2-47F8-ADF9-0518AA0C8939}" destId="{4EF8B9FB-4181-4C12-8A1E-DCB429CC5A86}" srcOrd="3" destOrd="0" presId="urn:microsoft.com/office/officeart/2018/2/layout/IconVerticalSolidList"/>
    <dgm:cxn modelId="{DBED57F1-97D1-4366-A34A-3F3887A8B915}" type="presParOf" srcId="{F3473370-40EE-4DEA-977A-E785C28518A8}" destId="{297C152C-68A8-4491-9FE8-02E66EED7E1A}" srcOrd="3" destOrd="0" presId="urn:microsoft.com/office/officeart/2018/2/layout/IconVerticalSolidList"/>
    <dgm:cxn modelId="{F6852D64-E4D6-4DF6-8FA5-2B2D1376EE99}" type="presParOf" srcId="{F3473370-40EE-4DEA-977A-E785C28518A8}" destId="{C2F85094-CFFA-4BDD-BDC5-1AF00004A7AF}" srcOrd="4" destOrd="0" presId="urn:microsoft.com/office/officeart/2018/2/layout/IconVerticalSolidList"/>
    <dgm:cxn modelId="{0E4BB53F-7430-4C74-BDEF-72D5805E70AB}" type="presParOf" srcId="{C2F85094-CFFA-4BDD-BDC5-1AF00004A7AF}" destId="{F12B863C-A4B1-488E-A784-EA9575E5428B}" srcOrd="0" destOrd="0" presId="urn:microsoft.com/office/officeart/2018/2/layout/IconVerticalSolidList"/>
    <dgm:cxn modelId="{EFF2964F-9CF1-4035-AADD-3D57D278FED6}" type="presParOf" srcId="{C2F85094-CFFA-4BDD-BDC5-1AF00004A7AF}" destId="{2571FD56-08C6-44CA-8EBE-F8BFFF6D268C}" srcOrd="1" destOrd="0" presId="urn:microsoft.com/office/officeart/2018/2/layout/IconVerticalSolidList"/>
    <dgm:cxn modelId="{4FE43003-C823-4DE8-9EAD-96DC8AE76032}" type="presParOf" srcId="{C2F85094-CFFA-4BDD-BDC5-1AF00004A7AF}" destId="{9B7B03F3-3CB0-4174-AEFE-7E0588705F93}" srcOrd="2" destOrd="0" presId="urn:microsoft.com/office/officeart/2018/2/layout/IconVerticalSolidList"/>
    <dgm:cxn modelId="{16E987DB-4F69-4C09-AE45-FBE0B3B5CA8F}" type="presParOf" srcId="{C2F85094-CFFA-4BDD-BDC5-1AF00004A7AF}" destId="{DFE66AB0-C687-4ED5-BA1F-B07E1A7BB5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DECB1-7BFE-4748-95D3-11A25F736B47}">
      <dsp:nvSpPr>
        <dsp:cNvPr id="0" name=""/>
        <dsp:cNvSpPr/>
      </dsp:nvSpPr>
      <dsp:spPr>
        <a:xfrm>
          <a:off x="546216" y="404841"/>
          <a:ext cx="5172740" cy="5172740"/>
        </a:xfrm>
        <a:prstGeom prst="pie">
          <a:avLst>
            <a:gd name="adj1" fmla="val 16200000"/>
            <a:gd name="adj2" fmla="val 19285716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Best Practice frameworks like NIST, CMMC,SoC2, PCI DSS</a:t>
          </a:r>
        </a:p>
      </dsp:txBody>
      <dsp:txXfrm>
        <a:off x="3263752" y="885167"/>
        <a:ext cx="1231604" cy="985283"/>
      </dsp:txXfrm>
    </dsp:sp>
    <dsp:sp modelId="{70D1EDC7-EF79-48A2-9D01-9A5330616269}">
      <dsp:nvSpPr>
        <dsp:cNvPr id="0" name=""/>
        <dsp:cNvSpPr/>
      </dsp:nvSpPr>
      <dsp:spPr>
        <a:xfrm>
          <a:off x="612723" y="487974"/>
          <a:ext cx="5172740" cy="5172740"/>
        </a:xfrm>
        <a:prstGeom prst="pie">
          <a:avLst>
            <a:gd name="adj1" fmla="val 19285716"/>
            <a:gd name="adj2" fmla="val 771428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Policies, Procedures, Controls Definitions, Training and Attestation</a:t>
          </a:r>
          <a:endParaRPr lang="en-US" sz="1400" kern="1200" dirty="0"/>
        </a:p>
      </dsp:txBody>
      <dsp:txXfrm>
        <a:off x="4125876" y="2363093"/>
        <a:ext cx="1416345" cy="862123"/>
      </dsp:txXfrm>
    </dsp:sp>
    <dsp:sp modelId="{2D533BD0-1386-46E9-8FD6-2152FD27DAA7}">
      <dsp:nvSpPr>
        <dsp:cNvPr id="0" name=""/>
        <dsp:cNvSpPr/>
      </dsp:nvSpPr>
      <dsp:spPr>
        <a:xfrm>
          <a:off x="588707" y="592661"/>
          <a:ext cx="5172740" cy="5172740"/>
        </a:xfrm>
        <a:prstGeom prst="pie">
          <a:avLst>
            <a:gd name="adj1" fmla="val 771428"/>
            <a:gd name="adj2" fmla="val 3857143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Controls Definition Continuous Monitoring, Issue Management </a:t>
          </a:r>
          <a:endParaRPr lang="en-US" sz="1400" kern="1200" dirty="0"/>
        </a:p>
      </dsp:txBody>
      <dsp:txXfrm>
        <a:off x="3910345" y="3656278"/>
        <a:ext cx="1231604" cy="954493"/>
      </dsp:txXfrm>
    </dsp:sp>
    <dsp:sp modelId="{19CE18D2-93C2-493C-B599-95DC6F069548}">
      <dsp:nvSpPr>
        <dsp:cNvPr id="0" name=""/>
        <dsp:cNvSpPr/>
      </dsp:nvSpPr>
      <dsp:spPr>
        <a:xfrm>
          <a:off x="492641" y="638846"/>
          <a:ext cx="5172740" cy="5172740"/>
        </a:xfrm>
        <a:prstGeom prst="pie">
          <a:avLst>
            <a:gd name="adj1" fmla="val 3857226"/>
            <a:gd name="adj2" fmla="val 6942858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Risk Assessment, Business Continuity, Data Protection Mitigation Management </a:t>
          </a:r>
        </a:p>
      </dsp:txBody>
      <dsp:txXfrm>
        <a:off x="2478604" y="4703142"/>
        <a:ext cx="1200814" cy="862123"/>
      </dsp:txXfrm>
    </dsp:sp>
    <dsp:sp modelId="{87EE38DF-AF0D-4426-ABD7-1F4D9F3A5BC1}">
      <dsp:nvSpPr>
        <dsp:cNvPr id="0" name=""/>
        <dsp:cNvSpPr/>
      </dsp:nvSpPr>
      <dsp:spPr>
        <a:xfrm>
          <a:off x="396576" y="592661"/>
          <a:ext cx="5172740" cy="5172740"/>
        </a:xfrm>
        <a:prstGeom prst="pie">
          <a:avLst>
            <a:gd name="adj1" fmla="val 6942858"/>
            <a:gd name="adj2" fmla="val 10028574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Data Inventory and Protection, Disposal of Data, Subject Access Rights</a:t>
          </a:r>
        </a:p>
      </dsp:txBody>
      <dsp:txXfrm>
        <a:off x="1016073" y="3656278"/>
        <a:ext cx="1231604" cy="954493"/>
      </dsp:txXfrm>
    </dsp:sp>
    <dsp:sp modelId="{F24746E2-5377-4B97-A5C4-99F515CB2604}">
      <dsp:nvSpPr>
        <dsp:cNvPr id="0" name=""/>
        <dsp:cNvSpPr/>
      </dsp:nvSpPr>
      <dsp:spPr>
        <a:xfrm>
          <a:off x="372560" y="487974"/>
          <a:ext cx="5172740" cy="5172740"/>
        </a:xfrm>
        <a:prstGeom prst="pie">
          <a:avLst>
            <a:gd name="adj1" fmla="val 10028574"/>
            <a:gd name="adj2" fmla="val 13114284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Vendor Due Diligence and Periodic Vendor Monitoring</a:t>
          </a:r>
        </a:p>
      </dsp:txBody>
      <dsp:txXfrm>
        <a:off x="615802" y="2363093"/>
        <a:ext cx="1416345" cy="862123"/>
      </dsp:txXfrm>
    </dsp:sp>
    <dsp:sp modelId="{A2061D66-69C8-466B-BB37-6BD50AD1E36D}">
      <dsp:nvSpPr>
        <dsp:cNvPr id="0" name=""/>
        <dsp:cNvSpPr/>
      </dsp:nvSpPr>
      <dsp:spPr>
        <a:xfrm>
          <a:off x="439067" y="404841"/>
          <a:ext cx="5172740" cy="5172740"/>
        </a:xfrm>
        <a:prstGeom prst="pie">
          <a:avLst>
            <a:gd name="adj1" fmla="val 13114284"/>
            <a:gd name="adj2" fmla="val 1620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Incident Management</a:t>
          </a:r>
        </a:p>
      </dsp:txBody>
      <dsp:txXfrm>
        <a:off x="1662666" y="885167"/>
        <a:ext cx="1231604" cy="985283"/>
      </dsp:txXfrm>
    </dsp:sp>
    <dsp:sp modelId="{8C8A2545-10FD-467A-A6E6-7F19BB39A3CF}">
      <dsp:nvSpPr>
        <dsp:cNvPr id="0" name=""/>
        <dsp:cNvSpPr/>
      </dsp:nvSpPr>
      <dsp:spPr>
        <a:xfrm>
          <a:off x="225741" y="84624"/>
          <a:ext cx="5813174" cy="5813174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1099E-40C4-41AB-A9E8-E79DA8BE21E9}">
      <dsp:nvSpPr>
        <dsp:cNvPr id="0" name=""/>
        <dsp:cNvSpPr/>
      </dsp:nvSpPr>
      <dsp:spPr>
        <a:xfrm>
          <a:off x="292666" y="168125"/>
          <a:ext cx="5813174" cy="5813174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8B9BA-4C78-4467-ABB5-EED5F0747102}">
      <dsp:nvSpPr>
        <dsp:cNvPr id="0" name=""/>
        <dsp:cNvSpPr/>
      </dsp:nvSpPr>
      <dsp:spPr>
        <a:xfrm>
          <a:off x="268565" y="272569"/>
          <a:ext cx="5813174" cy="5813174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2C03F-3FB3-4B33-9C9E-EB476CAE8DBE}">
      <dsp:nvSpPr>
        <dsp:cNvPr id="0" name=""/>
        <dsp:cNvSpPr/>
      </dsp:nvSpPr>
      <dsp:spPr>
        <a:xfrm>
          <a:off x="172424" y="318494"/>
          <a:ext cx="5813174" cy="5813174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C7724-BEBE-4CE1-A3B0-74132FC148D6}">
      <dsp:nvSpPr>
        <dsp:cNvPr id="0" name=""/>
        <dsp:cNvSpPr/>
      </dsp:nvSpPr>
      <dsp:spPr>
        <a:xfrm>
          <a:off x="76284" y="272569"/>
          <a:ext cx="5813174" cy="5813174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D7C6C-D7F6-439C-8669-4009BAB504DA}">
      <dsp:nvSpPr>
        <dsp:cNvPr id="0" name=""/>
        <dsp:cNvSpPr/>
      </dsp:nvSpPr>
      <dsp:spPr>
        <a:xfrm>
          <a:off x="52182" y="168125"/>
          <a:ext cx="5813174" cy="5813174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1C8A9-B039-49B2-B33D-01879578E474}">
      <dsp:nvSpPr>
        <dsp:cNvPr id="0" name=""/>
        <dsp:cNvSpPr/>
      </dsp:nvSpPr>
      <dsp:spPr>
        <a:xfrm>
          <a:off x="119107" y="84624"/>
          <a:ext cx="5813174" cy="5813174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C90C5-A5AE-4389-85AE-E043B719944B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60190-1DCC-4AE2-BD7E-37EC7D9CB2FF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51A79-B1F6-444A-BC50-32027B284BF4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Proxima Nova"/>
            </a:rPr>
            <a:t>Be proactive and leverage personnel certified within the Cybersecurity field.  Information Technology and Cybersecurity are different skillsets.</a:t>
          </a:r>
        </a:p>
      </dsp:txBody>
      <dsp:txXfrm>
        <a:off x="1437631" y="531"/>
        <a:ext cx="9077968" cy="1244702"/>
      </dsp:txXfrm>
    </dsp:sp>
    <dsp:sp modelId="{10CFAFF4-8934-4058-B61F-A7168E19D603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842F0-D168-4E3B-9E09-323D02F92400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8B9FB-4181-4C12-8A1E-DCB429CC5A86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Proxima Nova"/>
            </a:rPr>
            <a:t>Actively manage your Cybersecurity risks and practice your Incident Response efforts regularly.  Have a Cyber Breach Lawyer.</a:t>
          </a:r>
        </a:p>
      </dsp:txBody>
      <dsp:txXfrm>
        <a:off x="1437631" y="1556410"/>
        <a:ext cx="9077968" cy="1244702"/>
      </dsp:txXfrm>
    </dsp:sp>
    <dsp:sp modelId="{F12B863C-A4B1-488E-A784-EA9575E5428B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1FD56-08C6-44CA-8EBE-F8BFFF6D268C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66AB0-C687-4ED5-BA1F-B07E1A7BB5F3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 dirty="0">
              <a:latin typeface="Proxima Nova"/>
            </a:rPr>
            <a:t>The right cybersecurity insurance policy will provide you with the necessary resources and support even before you sustain a cybersecurity breach.</a:t>
          </a:r>
          <a:endParaRPr lang="en-US" sz="2100" kern="1200" dirty="0">
            <a:latin typeface="Proxima Nova"/>
          </a:endParaRPr>
        </a:p>
      </dsp:txBody>
      <dsp:txXfrm>
        <a:off x="1437631" y="3112289"/>
        <a:ext cx="9077968" cy="1244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45083-588E-3046-BA27-4985C1EEAC33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954D9-E9BD-6046-B74B-77ABFA6EC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7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954D9-E9BD-6046-B74B-77ABFA6EC6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8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954D9-E9BD-6046-B74B-77ABFA6EC6F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B181-E35E-CC46-8CD2-224F79789055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8BB-C429-A649-BAA4-FC4E5FED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B181-E35E-CC46-8CD2-224F79789055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8BB-C429-A649-BAA4-FC4E5FED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7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B181-E35E-CC46-8CD2-224F79789055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8BB-C429-A649-BAA4-FC4E5FED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B181-E35E-CC46-8CD2-224F79789055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8BB-C429-A649-BAA4-FC4E5FED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B181-E35E-CC46-8CD2-224F79789055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8BB-C429-A649-BAA4-FC4E5FED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B181-E35E-CC46-8CD2-224F79789055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8BB-C429-A649-BAA4-FC4E5FED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9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B181-E35E-CC46-8CD2-224F79789055}" type="datetimeFigureOut">
              <a:rPr lang="en-US" smtClean="0"/>
              <a:t>11/8/23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8BB-C429-A649-BAA4-FC4E5FED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B181-E35E-CC46-8CD2-224F79789055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8BB-C429-A649-BAA4-FC4E5FED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3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B181-E35E-CC46-8CD2-224F79789055}" type="datetimeFigureOut">
              <a:rPr lang="en-US" smtClean="0"/>
              <a:t>11/8/23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8BB-C429-A649-BAA4-FC4E5FED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4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B181-E35E-CC46-8CD2-224F79789055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8BB-C429-A649-BAA4-FC4E5FED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8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B181-E35E-CC46-8CD2-224F79789055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88BB-C429-A649-BAA4-FC4E5FED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1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roxima Nova" charset="0"/>
              </a:defRPr>
            </a:lvl1pPr>
          </a:lstStyle>
          <a:p>
            <a:fld id="{7572B181-E35E-CC46-8CD2-224F79789055}" type="datetimeFigureOut">
              <a:rPr lang="en-US" smtClean="0"/>
              <a:pPr/>
              <a:t>11/8/23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roxima Nova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roxima Nova" charset="0"/>
              </a:defRPr>
            </a:lvl1pPr>
          </a:lstStyle>
          <a:p>
            <a:fld id="{3D1C88BB-C429-A649-BAA4-FC4E5FED9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Proxima Nova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Proxima Nova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Proxima Nova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Proxima Nova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Proxima Nova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f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.gov/files/rules/proposed/2023/34-97142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fs.ny.gov/system/files/documents/2023/06/rev_rp_23a2_text_20230628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eginfo.legislature.ca.gov/faces/codes_displaySection.xhtml?lawCode=CIV&amp;sectionNum=1798.2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ginfo.legislature.ca.gov/faces/codes_displaySection.xhtml?lawCode=CIV&amp;sectionNum=1798.8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fi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EBB65E49-5337-40E3-9DBD-146D14EA0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2"/>
            <a:ext cx="12192000" cy="452261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E859509F-94DC-4952-A3B5-1EFAA2F52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68276" y="5"/>
            <a:ext cx="4023722" cy="4522603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6B1AF2CB-1EFE-4962-A8DC-2D3CE4736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5"/>
            <a:ext cx="11743606" cy="4513113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5" name="Rectangle 4114">
            <a:extLst>
              <a:ext uri="{FF2B5EF4-FFF2-40B4-BE49-F238E27FC236}">
                <a16:creationId xmlns:a16="http://schemas.microsoft.com/office/drawing/2014/main" id="{2232531E-9E20-48D1-A119-C05304D9E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8807" y="-9506"/>
            <a:ext cx="12200801" cy="4532114"/>
          </a:xfrm>
          <a:prstGeom prst="rect">
            <a:avLst/>
          </a:prstGeom>
          <a:gradFill>
            <a:gsLst>
              <a:gs pos="0">
                <a:srgbClr val="000000">
                  <a:alpha val="51000"/>
                </a:srgbClr>
              </a:gs>
              <a:gs pos="74000">
                <a:schemeClr val="accent1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7" name="Rectangle 4116">
            <a:extLst>
              <a:ext uri="{FF2B5EF4-FFF2-40B4-BE49-F238E27FC236}">
                <a16:creationId xmlns:a16="http://schemas.microsoft.com/office/drawing/2014/main" id="{17AA014B-79A8-4BEC-893F-423182880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679585"/>
          </a:xfrm>
          <a:prstGeom prst="rect">
            <a:avLst/>
          </a:prstGeom>
          <a:gradFill>
            <a:gsLst>
              <a:gs pos="20000">
                <a:schemeClr val="accent1">
                  <a:alpha val="9000"/>
                </a:schemeClr>
              </a:gs>
              <a:gs pos="100000">
                <a:srgbClr val="000000">
                  <a:alpha val="6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8" y="533514"/>
            <a:ext cx="9617105" cy="1999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Proxima Nova"/>
              </a:rPr>
              <a:t>How to Create a Sound Cybersecurity Breach Strategy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281A43-8D2D-AB9B-1A56-BA369E2402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8211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FD0C690C-8E44-52A8-863F-09B276CCA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5" b="15"/>
          <a:stretch/>
        </p:blipFill>
        <p:spPr bwMode="auto">
          <a:xfrm>
            <a:off x="3594811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FFED78EB-B018-51FB-EAB0-9D548A333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294809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0E7B081-E5B2-0D12-E0C7-5EBDD12D4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9051869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28641B-3C5B-8EB1-7A4D-37E01C6281F8}"/>
              </a:ext>
            </a:extLst>
          </p:cNvPr>
          <p:cNvSpPr txBox="1"/>
          <p:nvPr/>
        </p:nvSpPr>
        <p:spPr>
          <a:xfrm>
            <a:off x="1037649" y="5950954"/>
            <a:ext cx="2004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Proxima Nova"/>
              </a:rPr>
              <a:t>Lilian Morvay</a:t>
            </a:r>
          </a:p>
          <a:p>
            <a:pPr algn="ctr"/>
            <a:endParaRPr lang="en-US" sz="800" dirty="0">
              <a:latin typeface="Proxima Nova"/>
            </a:endParaRPr>
          </a:p>
          <a:p>
            <a:pPr algn="ctr"/>
            <a:r>
              <a:rPr lang="en-US" sz="1200" dirty="0">
                <a:latin typeface="Proxima Nova"/>
              </a:rPr>
              <a:t>CEO, IBDC-RIAC</a:t>
            </a:r>
          </a:p>
          <a:p>
            <a:pPr algn="ctr"/>
            <a:r>
              <a:rPr lang="en-US" sz="800" dirty="0">
                <a:solidFill>
                  <a:schemeClr val="accent1"/>
                </a:solidFill>
                <a:latin typeface="Proxima Nova"/>
              </a:rPr>
              <a:t>Insurance Consultant/Insurance Broker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FA003B-24C2-0268-CCC3-09B91E2F763D}"/>
              </a:ext>
            </a:extLst>
          </p:cNvPr>
          <p:cNvSpPr txBox="1"/>
          <p:nvPr/>
        </p:nvSpPr>
        <p:spPr>
          <a:xfrm>
            <a:off x="4163333" y="5950953"/>
            <a:ext cx="1145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Proxima Nova"/>
              </a:rPr>
              <a:t>Paul Horn</a:t>
            </a:r>
          </a:p>
          <a:p>
            <a:pPr algn="ctr"/>
            <a:endParaRPr lang="en-US" sz="800" dirty="0">
              <a:latin typeface="Proxima Nova"/>
            </a:endParaRPr>
          </a:p>
          <a:p>
            <a:pPr algn="ctr"/>
            <a:r>
              <a:rPr lang="en-US" sz="1200" dirty="0">
                <a:latin typeface="Proxima Nova"/>
              </a:rPr>
              <a:t>CEO, H2Cyber</a:t>
            </a:r>
          </a:p>
          <a:p>
            <a:pPr algn="ctr"/>
            <a:r>
              <a:rPr lang="en-US" sz="800" dirty="0">
                <a:solidFill>
                  <a:schemeClr val="accent1"/>
                </a:solidFill>
                <a:latin typeface="Proxima Nova"/>
              </a:rPr>
              <a:t>Cybersecurity Expert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5E0A9-50B4-65A8-DADC-937BBD025B33}"/>
              </a:ext>
            </a:extLst>
          </p:cNvPr>
          <p:cNvSpPr txBox="1"/>
          <p:nvPr/>
        </p:nvSpPr>
        <p:spPr>
          <a:xfrm>
            <a:off x="5904743" y="5950954"/>
            <a:ext cx="3056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Proxima Nova"/>
              </a:rPr>
              <a:t>Patrick Cox</a:t>
            </a:r>
          </a:p>
          <a:p>
            <a:pPr algn="ctr"/>
            <a:endParaRPr lang="en-US" sz="800" dirty="0">
              <a:latin typeface="Proxima Nova"/>
            </a:endParaRPr>
          </a:p>
          <a:p>
            <a:pPr algn="ctr"/>
            <a:r>
              <a:rPr lang="en-US" sz="1200" dirty="0">
                <a:latin typeface="Proxima Nova"/>
              </a:rPr>
              <a:t>Expert Witness &amp; Consultant, Bates Group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8D8FE5-6536-A48B-0588-229E90CCEB82}"/>
              </a:ext>
            </a:extLst>
          </p:cNvPr>
          <p:cNvSpPr txBox="1"/>
          <p:nvPr/>
        </p:nvSpPr>
        <p:spPr>
          <a:xfrm>
            <a:off x="9471326" y="5948876"/>
            <a:ext cx="1417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Proxima Nova"/>
              </a:rPr>
              <a:t>Hilary Lewis</a:t>
            </a:r>
          </a:p>
          <a:p>
            <a:pPr algn="ctr"/>
            <a:endParaRPr lang="en-US" sz="800" dirty="0">
              <a:latin typeface="Proxima Nova"/>
            </a:endParaRPr>
          </a:p>
          <a:p>
            <a:pPr algn="ctr"/>
            <a:r>
              <a:rPr lang="en-US" sz="1200" dirty="0">
                <a:latin typeface="Proxima Nova"/>
              </a:rPr>
              <a:t>CEO, La Meer Inc.</a:t>
            </a:r>
          </a:p>
        </p:txBody>
      </p:sp>
      <p:pic>
        <p:nvPicPr>
          <p:cNvPr id="3" name="Picture 2" descr="About Us - Independent Broker Dealer Consortium">
            <a:extLst>
              <a:ext uri="{FF2B5EF4-FFF2-40B4-BE49-F238E27FC236}">
                <a16:creationId xmlns:a16="http://schemas.microsoft.com/office/drawing/2014/main" id="{13BBE9FC-6415-BB9E-692B-9FF750D0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37" y="11935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772FA-FB54-D752-E4ED-2D8A4A56FC85}"/>
              </a:ext>
            </a:extLst>
          </p:cNvPr>
          <p:cNvSpPr txBox="1"/>
          <p:nvPr/>
        </p:nvSpPr>
        <p:spPr>
          <a:xfrm>
            <a:off x="10773126" y="70004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C0C0"/>
                </a:solidFill>
              </a:rPr>
              <a:t>2023 Webinar</a:t>
            </a:r>
          </a:p>
        </p:txBody>
      </p:sp>
    </p:spTree>
    <p:extLst>
      <p:ext uri="{BB962C8B-B14F-4D97-AF65-F5344CB8AC3E}">
        <p14:creationId xmlns:p14="http://schemas.microsoft.com/office/powerpoint/2010/main" val="262138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About Us - Independent Broker Dealer Consortium">
            <a:extLst>
              <a:ext uri="{FF2B5EF4-FFF2-40B4-BE49-F238E27FC236}">
                <a16:creationId xmlns:a16="http://schemas.microsoft.com/office/drawing/2014/main" id="{79F8DBD8-FDC0-9455-425B-BFC99ABA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53C119-2EB7-2D44-2B8F-C5BDA79BA3AE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2023 Webinar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B26327E-4674-19B2-89B5-698805EE7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During A Response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8940638-732E-5A7E-544D-B3774C4CA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274" y="1728790"/>
            <a:ext cx="4874342" cy="4351338"/>
          </a:xfrm>
        </p:spPr>
        <p:txBody>
          <a:bodyPr>
            <a:normAutofit/>
          </a:bodyPr>
          <a:lstStyle/>
          <a:p>
            <a:r>
              <a:rPr lang="en-US" sz="1800" b="1" dirty="0"/>
              <a:t>Internal Coordination</a:t>
            </a:r>
          </a:p>
          <a:p>
            <a:pPr lvl="1"/>
            <a:r>
              <a:rPr lang="en-US" sz="1800" dirty="0"/>
              <a:t>Cadence for meetings</a:t>
            </a:r>
          </a:p>
          <a:p>
            <a:pPr lvl="1"/>
            <a:endParaRPr lang="en-US" sz="800" dirty="0"/>
          </a:p>
          <a:p>
            <a:pPr lvl="1"/>
            <a:r>
              <a:rPr lang="en-US" sz="1800" dirty="0"/>
              <a:t>Vendors and specialists may need time to do their work between meetings</a:t>
            </a:r>
          </a:p>
          <a:p>
            <a:pPr lvl="1"/>
            <a:endParaRPr lang="en-US" sz="800" dirty="0"/>
          </a:p>
          <a:p>
            <a:pPr lvl="1"/>
            <a:r>
              <a:rPr lang="en-US" sz="1800" dirty="0"/>
              <a:t>Accessibility of data backups</a:t>
            </a:r>
          </a:p>
          <a:p>
            <a:pPr lvl="1"/>
            <a:endParaRPr lang="en-US" sz="800" dirty="0"/>
          </a:p>
          <a:p>
            <a:pPr lvl="1"/>
            <a:r>
              <a:rPr lang="en-US" sz="1800" dirty="0"/>
              <a:t>Expect assumptions to change</a:t>
            </a:r>
          </a:p>
          <a:p>
            <a:pPr lvl="2"/>
            <a:r>
              <a:rPr lang="en-US" sz="1800" dirty="0"/>
              <a:t>Incidents vary</a:t>
            </a:r>
          </a:p>
          <a:p>
            <a:pPr lvl="2"/>
            <a:r>
              <a:rPr lang="en-US" sz="1800" dirty="0"/>
              <a:t>Breaches, ransomware, DDOS attacks and vendor problems differ</a:t>
            </a:r>
          </a:p>
          <a:p>
            <a:pPr lvl="2"/>
            <a:endParaRPr lang="en-US" sz="800" dirty="0"/>
          </a:p>
          <a:p>
            <a:pPr lvl="1"/>
            <a:r>
              <a:rPr lang="en-US" sz="1800" dirty="0"/>
              <a:t>Solution oriented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71D9C-F1A3-E04E-3263-AF756AC4FAC1}"/>
              </a:ext>
            </a:extLst>
          </p:cNvPr>
          <p:cNvSpPr txBox="1"/>
          <p:nvPr/>
        </p:nvSpPr>
        <p:spPr>
          <a:xfrm>
            <a:off x="5901813" y="1697712"/>
            <a:ext cx="6100916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Proxima Nova"/>
              </a:rPr>
              <a:t>Communication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</a:rPr>
              <a:t>Expect assumptions to change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</a:rPr>
              <a:t>Credibility, consistency and tone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800" dirty="0">
              <a:latin typeface="Proxima Nov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</a:rPr>
              <a:t>Internal for personnel working on the response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>
              <a:latin typeface="Proxima Nov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</a:rPr>
              <a:t>Internal for personnel facing clients and the public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</a:rPr>
              <a:t>Valuable feedback, but do not let the tail wag the dog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800" dirty="0">
              <a:latin typeface="Proxima Nov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</a:rPr>
              <a:t>Direct to clients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</a:rPr>
              <a:t>Notice letters – expedited mailing (possible vendor)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</a:rPr>
              <a:t>Talking points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800" dirty="0">
              <a:latin typeface="Proxima Nov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</a:rPr>
              <a:t>Follow-up discussions with some clients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>
              <a:latin typeface="Proxima Nov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</a:rPr>
              <a:t>Updates with regulators</a:t>
            </a:r>
          </a:p>
        </p:txBody>
      </p:sp>
    </p:spTree>
    <p:extLst>
      <p:ext uri="{BB962C8B-B14F-4D97-AF65-F5344CB8AC3E}">
        <p14:creationId xmlns:p14="http://schemas.microsoft.com/office/powerpoint/2010/main" val="2093440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About Us - Independent Broker Dealer Consortium">
            <a:extLst>
              <a:ext uri="{FF2B5EF4-FFF2-40B4-BE49-F238E27FC236}">
                <a16:creationId xmlns:a16="http://schemas.microsoft.com/office/drawing/2014/main" id="{79F8DBD8-FDC0-9455-425B-BFC99ABA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53C119-2EB7-2D44-2B8F-C5BDA79BA3AE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2023 Webinar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051010E-D3DD-3DCF-4744-38A9F23B9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Follow Up Tasks and Improvements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2347803-40C8-25ED-0B42-94148D4DB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Regulatory Follow Up</a:t>
            </a:r>
          </a:p>
          <a:p>
            <a:endParaRPr lang="en-US" sz="800" dirty="0"/>
          </a:p>
          <a:p>
            <a:r>
              <a:rPr lang="en-US" sz="2400" dirty="0"/>
              <a:t>Information Security Investment or Reconfiguration</a:t>
            </a:r>
          </a:p>
          <a:p>
            <a:endParaRPr lang="en-US" sz="800" dirty="0"/>
          </a:p>
          <a:p>
            <a:r>
              <a:rPr lang="en-US" sz="2400" dirty="0"/>
              <a:t>Policies and Procedures</a:t>
            </a:r>
          </a:p>
          <a:p>
            <a:endParaRPr lang="en-US" sz="800" dirty="0"/>
          </a:p>
          <a:p>
            <a:r>
              <a:rPr lang="en-US" sz="2400" dirty="0"/>
              <a:t>Vendor Selection and Review</a:t>
            </a:r>
          </a:p>
          <a:p>
            <a:endParaRPr lang="en-US" sz="800" dirty="0"/>
          </a:p>
          <a:p>
            <a:r>
              <a:rPr lang="en-US" sz="2400" dirty="0"/>
              <a:t>Training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431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68BC45-6978-4563-AFFC-4378E82C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lored rectangle">
            <a:extLst>
              <a:ext uri="{FF2B5EF4-FFF2-40B4-BE49-F238E27FC236}">
                <a16:creationId xmlns:a16="http://schemas.microsoft.com/office/drawing/2014/main" id="{A80A8067-64B4-47DF-9C4D-88D9ADEC2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CF2D0-1FBB-396D-C26F-84020043F060}"/>
              </a:ext>
            </a:extLst>
          </p:cNvPr>
          <p:cNvSpPr txBox="1"/>
          <p:nvPr/>
        </p:nvSpPr>
        <p:spPr>
          <a:xfrm>
            <a:off x="838199" y="451381"/>
            <a:ext cx="10512552" cy="406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Why the</a:t>
            </a:r>
            <a:r>
              <a:rPr lang="en-US" sz="5400" kern="1200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 need for an </a:t>
            </a:r>
            <a:r>
              <a:rPr lang="en-US" sz="5400" b="1" kern="1200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integrated approach</a:t>
            </a:r>
            <a:r>
              <a:rPr lang="en-US" sz="5400" kern="1200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 and a continuous monitoring process?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9D1E2788-F6B5-40EE-A733-8187EB22B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4747614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bout Us - Independent Broker Dealer Consortium">
            <a:extLst>
              <a:ext uri="{FF2B5EF4-FFF2-40B4-BE49-F238E27FC236}">
                <a16:creationId xmlns:a16="http://schemas.microsoft.com/office/drawing/2014/main" id="{0BAB5957-72B0-5089-DB11-CD79B80F6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8A149E-290F-E722-F42F-D421B1466371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C0C0"/>
                </a:solidFill>
              </a:rPr>
              <a:t>2023 Webinar</a:t>
            </a:r>
          </a:p>
        </p:txBody>
      </p:sp>
    </p:spTree>
    <p:extLst>
      <p:ext uri="{BB962C8B-B14F-4D97-AF65-F5344CB8AC3E}">
        <p14:creationId xmlns:p14="http://schemas.microsoft.com/office/powerpoint/2010/main" val="348716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2" descr="About Us - Independent Broker Dealer Consortium">
            <a:extLst>
              <a:ext uri="{FF2B5EF4-FFF2-40B4-BE49-F238E27FC236}">
                <a16:creationId xmlns:a16="http://schemas.microsoft.com/office/drawing/2014/main" id="{B3ABDDB2-E421-00D8-5EEB-460A256A6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6B1A0CD6-6485-E605-D7C9-60A61C883488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2023 Webinar</a:t>
            </a: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8AB0B85B-9E9D-68D7-1014-EF700BDDA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537919"/>
              </p:ext>
            </p:extLst>
          </p:nvPr>
        </p:nvGraphicFramePr>
        <p:xfrm>
          <a:off x="668078" y="489539"/>
          <a:ext cx="6158024" cy="6216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Hexagon 2">
            <a:extLst>
              <a:ext uri="{FF2B5EF4-FFF2-40B4-BE49-F238E27FC236}">
                <a16:creationId xmlns:a16="http://schemas.microsoft.com/office/drawing/2014/main" id="{3CD8242E-22C6-9737-48B0-217814C77FC2}"/>
              </a:ext>
            </a:extLst>
          </p:cNvPr>
          <p:cNvSpPr/>
          <p:nvPr/>
        </p:nvSpPr>
        <p:spPr>
          <a:xfrm>
            <a:off x="2847959" y="2526490"/>
            <a:ext cx="1956144" cy="1805019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576E72-B871-1C64-83F6-C31DA038ED5B}"/>
              </a:ext>
            </a:extLst>
          </p:cNvPr>
          <p:cNvSpPr txBox="1"/>
          <p:nvPr/>
        </p:nvSpPr>
        <p:spPr>
          <a:xfrm>
            <a:off x="3175449" y="2623349"/>
            <a:ext cx="1301163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</a:rPr>
              <a:t>Real time   Dashboards for CISOs and line managers for early visibility to risks</a:t>
            </a:r>
            <a:endParaRPr lang="en-US" sz="1500" dirty="0">
              <a:solidFill>
                <a:schemeClr val="bg2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C9CADA2-B887-AE6B-3F5B-6DA9E375662B}"/>
              </a:ext>
            </a:extLst>
          </p:cNvPr>
          <p:cNvSpPr/>
          <p:nvPr/>
        </p:nvSpPr>
        <p:spPr>
          <a:xfrm>
            <a:off x="6983984" y="630691"/>
            <a:ext cx="4539938" cy="5940230"/>
          </a:xfrm>
          <a:custGeom>
            <a:avLst/>
            <a:gdLst>
              <a:gd name="connsiteX0" fmla="*/ 0 w 3336998"/>
              <a:gd name="connsiteY0" fmla="*/ 333700 h 3626863"/>
              <a:gd name="connsiteX1" fmla="*/ 333700 w 3336998"/>
              <a:gd name="connsiteY1" fmla="*/ 0 h 3626863"/>
              <a:gd name="connsiteX2" fmla="*/ 3003298 w 3336998"/>
              <a:gd name="connsiteY2" fmla="*/ 0 h 3626863"/>
              <a:gd name="connsiteX3" fmla="*/ 3336998 w 3336998"/>
              <a:gd name="connsiteY3" fmla="*/ 333700 h 3626863"/>
              <a:gd name="connsiteX4" fmla="*/ 3336998 w 3336998"/>
              <a:gd name="connsiteY4" fmla="*/ 3293163 h 3626863"/>
              <a:gd name="connsiteX5" fmla="*/ 3003298 w 3336998"/>
              <a:gd name="connsiteY5" fmla="*/ 3626863 h 3626863"/>
              <a:gd name="connsiteX6" fmla="*/ 333700 w 3336998"/>
              <a:gd name="connsiteY6" fmla="*/ 3626863 h 3626863"/>
              <a:gd name="connsiteX7" fmla="*/ 0 w 3336998"/>
              <a:gd name="connsiteY7" fmla="*/ 3293163 h 3626863"/>
              <a:gd name="connsiteX8" fmla="*/ 0 w 3336998"/>
              <a:gd name="connsiteY8" fmla="*/ 333700 h 362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6998" h="3626863">
                <a:moveTo>
                  <a:pt x="0" y="333700"/>
                </a:moveTo>
                <a:cubicBezTo>
                  <a:pt x="0" y="149403"/>
                  <a:pt x="149403" y="0"/>
                  <a:pt x="333700" y="0"/>
                </a:cubicBezTo>
                <a:lnTo>
                  <a:pt x="3003298" y="0"/>
                </a:lnTo>
                <a:cubicBezTo>
                  <a:pt x="3187595" y="0"/>
                  <a:pt x="3336998" y="149403"/>
                  <a:pt x="3336998" y="333700"/>
                </a:cubicBezTo>
                <a:lnTo>
                  <a:pt x="3336998" y="3293163"/>
                </a:lnTo>
                <a:cubicBezTo>
                  <a:pt x="3336998" y="3477460"/>
                  <a:pt x="3187595" y="3626863"/>
                  <a:pt x="3003298" y="3626863"/>
                </a:cubicBezTo>
                <a:lnTo>
                  <a:pt x="333700" y="3626863"/>
                </a:lnTo>
                <a:cubicBezTo>
                  <a:pt x="149403" y="3626863"/>
                  <a:pt x="0" y="3477460"/>
                  <a:pt x="0" y="3293163"/>
                </a:cubicBezTo>
                <a:lnTo>
                  <a:pt x="0" y="33370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756" tIns="221756" rIns="221756" bIns="221756" numCol="1" spcCol="1270" anchor="ctr" anchorCtr="0">
            <a:noAutofit/>
          </a:bodyPr>
          <a:lstStyle/>
          <a:p>
            <a:pPr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bg1"/>
              </a:buClr>
            </a:pPr>
            <a:r>
              <a:rPr lang="en-US" sz="2000" dirty="0"/>
              <a:t>CISOs and Boards need to access real time dashboard information on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marL="228594" indent="-228594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Cybersecurity Policies, controls, monitoring processes and issues</a:t>
            </a:r>
          </a:p>
          <a:p>
            <a:pPr marL="228594" indent="-228594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Up-to-date Inventory of data and protections in place</a:t>
            </a:r>
          </a:p>
          <a:p>
            <a:pPr marL="228594" indent="-228594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View of Risks and mitigation in place</a:t>
            </a:r>
          </a:p>
          <a:p>
            <a:pPr marL="228594" indent="-228594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Data Privacy violation issues </a:t>
            </a:r>
          </a:p>
          <a:p>
            <a:pPr marL="228594" indent="-228594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Incidents, incident patterns and mitigation</a:t>
            </a:r>
          </a:p>
          <a:p>
            <a:pPr marL="228594" indent="-228594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Vendor and supply chain Risk issues</a:t>
            </a:r>
          </a:p>
          <a:p>
            <a:pPr marL="228594" indent="-228594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Training Status of Staff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Integrated approach ensures early visibility to risks and mitigation to prevent damage and reduce costs</a:t>
            </a:r>
          </a:p>
        </p:txBody>
      </p:sp>
      <p:sp>
        <p:nvSpPr>
          <p:cNvPr id="6" name="Google Shape;271;p38">
            <a:extLst>
              <a:ext uri="{FF2B5EF4-FFF2-40B4-BE49-F238E27FC236}">
                <a16:creationId xmlns:a16="http://schemas.microsoft.com/office/drawing/2014/main" id="{0AE4E8FE-0FD0-B592-3C8E-F5D5499AEA14}"/>
              </a:ext>
            </a:extLst>
          </p:cNvPr>
          <p:cNvSpPr txBox="1">
            <a:spLocks/>
          </p:cNvSpPr>
          <p:nvPr/>
        </p:nvSpPr>
        <p:spPr>
          <a:xfrm>
            <a:off x="158476" y="-132909"/>
            <a:ext cx="1227908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algn="ctr"/>
            <a:r>
              <a:rPr lang="en-US" sz="2000" b="1" dirty="0">
                <a:solidFill>
                  <a:srgbClr val="AC1D40"/>
                </a:solidFill>
              </a:rPr>
              <a:t>The components that need to be integrated </a:t>
            </a:r>
          </a:p>
          <a:p>
            <a:pPr algn="ctr"/>
            <a:r>
              <a:rPr lang="en-US" sz="2000" b="1" dirty="0">
                <a:solidFill>
                  <a:srgbClr val="AC1D40"/>
                </a:solidFill>
              </a:rPr>
              <a:t>IT GRC (Governance, Risk and Compliance), Vendor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2889811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2" descr="About Us - Independent Broker Dealer Consortium">
            <a:extLst>
              <a:ext uri="{FF2B5EF4-FFF2-40B4-BE49-F238E27FC236}">
                <a16:creationId xmlns:a16="http://schemas.microsoft.com/office/drawing/2014/main" id="{B3ABDDB2-E421-00D8-5EEB-460A256A6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6B1A0CD6-6485-E605-D7C9-60A61C883488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2023 Webinar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758CF4-44AF-D3BC-18C0-63F12AD7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37"/>
            <a:ext cx="10515600" cy="1325563"/>
          </a:xfrm>
        </p:spPr>
        <p:txBody>
          <a:bodyPr/>
          <a:lstStyle/>
          <a:p>
            <a:r>
              <a:rPr lang="en-US" dirty="0"/>
              <a:t>Managing a Cyber Incident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2E032-511E-3890-BA31-AE60FE871CCA}"/>
              </a:ext>
            </a:extLst>
          </p:cNvPr>
          <p:cNvSpPr txBox="1"/>
          <p:nvPr/>
        </p:nvSpPr>
        <p:spPr>
          <a:xfrm>
            <a:off x="838200" y="1261231"/>
            <a:ext cx="1027282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</a:rPr>
              <a:t>Incident Response Plan – Well defined roles and responsibilities, Incident Response Drill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Proxima 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</a:rPr>
              <a:t>Having a ready to go inventory of information – internal and with vendors for e-discovery and establishment of materiality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Proxima 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</a:rPr>
              <a:t>Ensure the Incident Management is done in an organized way without creating new losses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Proxima 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</a:rPr>
              <a:t>Ransomware attacks - Provide for manual processes, and ensure backup and business continuity processes are working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Proxima 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</a:rPr>
              <a:t>Take Legal help to draft Incident Response for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Proxima 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</a:rPr>
              <a:t>Enlist and train employees for their roles and ensure incidents are not leaked out leading to regulator finding out from social media or clients getting anxious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Proxima 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</a:rPr>
              <a:t>Regulatory reporting obligations and regulatory response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Proxima 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</a:rPr>
              <a:t>Ensure proper completion of incident response activities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Proxima 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roxima Nova"/>
              </a:rPr>
              <a:t>Learn lessons from weaknesses and failures for future prevention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CDB232-39A6-C347-58CE-69780EA27DB6}"/>
              </a:ext>
            </a:extLst>
          </p:cNvPr>
          <p:cNvSpPr txBox="1">
            <a:spLocks/>
          </p:cNvSpPr>
          <p:nvPr/>
        </p:nvSpPr>
        <p:spPr>
          <a:xfrm>
            <a:off x="716811" y="5542297"/>
            <a:ext cx="10515600" cy="1136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Proxima Nova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Establishing best practices from frameworks, continuous controls monitoring, and visible real time dashboards can help catch failures early, and prevent damage </a:t>
            </a:r>
          </a:p>
        </p:txBody>
      </p:sp>
    </p:spTree>
    <p:extLst>
      <p:ext uri="{BB962C8B-B14F-4D97-AF65-F5344CB8AC3E}">
        <p14:creationId xmlns:p14="http://schemas.microsoft.com/office/powerpoint/2010/main" val="3993735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68BC45-6978-4563-AFFC-4378E82C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lored rectangle">
            <a:extLst>
              <a:ext uri="{FF2B5EF4-FFF2-40B4-BE49-F238E27FC236}">
                <a16:creationId xmlns:a16="http://schemas.microsoft.com/office/drawing/2014/main" id="{A80A8067-64B4-47DF-9C4D-88D9ADEC2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CF2D0-1FBB-396D-C26F-84020043F060}"/>
              </a:ext>
            </a:extLst>
          </p:cNvPr>
          <p:cNvSpPr txBox="1"/>
          <p:nvPr/>
        </p:nvSpPr>
        <p:spPr>
          <a:xfrm>
            <a:off x="838199" y="451381"/>
            <a:ext cx="10512552" cy="406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What </a:t>
            </a:r>
            <a:r>
              <a:rPr lang="en-US" sz="5400" b="1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risks</a:t>
            </a:r>
            <a:r>
              <a:rPr lang="en-US" sz="5400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 must Senior Management address?</a:t>
            </a:r>
            <a:endParaRPr lang="en-US" sz="5400" kern="1200" dirty="0">
              <a:solidFill>
                <a:srgbClr val="FFFFFF"/>
              </a:solidFill>
              <a:latin typeface="Proxima Nova"/>
              <a:ea typeface="+mj-ea"/>
              <a:cs typeface="+mj-cs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9D1E2788-F6B5-40EE-A733-8187EB22B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4747614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bout Us - Independent Broker Dealer Consortium">
            <a:extLst>
              <a:ext uri="{FF2B5EF4-FFF2-40B4-BE49-F238E27FC236}">
                <a16:creationId xmlns:a16="http://schemas.microsoft.com/office/drawing/2014/main" id="{77925F66-0017-2D54-996D-CE9B3F040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95C477-355E-3F81-2721-9BAA460B1ADE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C0C0"/>
                </a:solidFill>
              </a:rPr>
              <a:t>2023 Webinar</a:t>
            </a:r>
          </a:p>
        </p:txBody>
      </p:sp>
    </p:spTree>
    <p:extLst>
      <p:ext uri="{BB962C8B-B14F-4D97-AF65-F5344CB8AC3E}">
        <p14:creationId xmlns:p14="http://schemas.microsoft.com/office/powerpoint/2010/main" val="510715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2" descr="About Us - Independent Broker Dealer Consortium">
            <a:extLst>
              <a:ext uri="{FF2B5EF4-FFF2-40B4-BE49-F238E27FC236}">
                <a16:creationId xmlns:a16="http://schemas.microsoft.com/office/drawing/2014/main" id="{B3ABDDB2-E421-00D8-5EEB-460A256A6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6B1A0CD6-6485-E605-D7C9-60A61C883488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2023 Webinar</a:t>
            </a:r>
          </a:p>
        </p:txBody>
      </p:sp>
      <p:sp>
        <p:nvSpPr>
          <p:cNvPr id="3" name="Google Shape;415;p41">
            <a:extLst>
              <a:ext uri="{FF2B5EF4-FFF2-40B4-BE49-F238E27FC236}">
                <a16:creationId xmlns:a16="http://schemas.microsoft.com/office/drawing/2014/main" id="{77AF4A63-2D1B-BD71-E49B-F2934FB4F6FC}"/>
              </a:ext>
            </a:extLst>
          </p:cNvPr>
          <p:cNvSpPr/>
          <p:nvPr/>
        </p:nvSpPr>
        <p:spPr>
          <a:xfrm>
            <a:off x="1386300" y="1584368"/>
            <a:ext cx="2221600" cy="22216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500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RAPIDLY INCREASING INFLUX OF REGULATIONS IN CYBER INCIDENT REPORTING AND DATA PRIVACY</a:t>
            </a:r>
            <a:endParaRPr sz="1500"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Google Shape;416;p41">
            <a:extLst>
              <a:ext uri="{FF2B5EF4-FFF2-40B4-BE49-F238E27FC236}">
                <a16:creationId xmlns:a16="http://schemas.microsoft.com/office/drawing/2014/main" id="{17ADC986-E6A1-4C2C-298E-48B7E693226D}"/>
              </a:ext>
            </a:extLst>
          </p:cNvPr>
          <p:cNvSpPr/>
          <p:nvPr/>
        </p:nvSpPr>
        <p:spPr>
          <a:xfrm>
            <a:off x="3890199" y="1584368"/>
            <a:ext cx="2221600" cy="222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500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HEIGHTENED SCRUTINY FROM CYBER INCIDENTS AND RANSOMWARE ATTACKS BY REGULATORS</a:t>
            </a:r>
            <a:endParaRPr sz="1500"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Google Shape;417;p41">
            <a:extLst>
              <a:ext uri="{FF2B5EF4-FFF2-40B4-BE49-F238E27FC236}">
                <a16:creationId xmlns:a16="http://schemas.microsoft.com/office/drawing/2014/main" id="{AF8839E2-4D96-4698-96CA-1B7611EC8A9F}"/>
              </a:ext>
            </a:extLst>
          </p:cNvPr>
          <p:cNvSpPr/>
          <p:nvPr/>
        </p:nvSpPr>
        <p:spPr>
          <a:xfrm>
            <a:off x="6421132" y="1584368"/>
            <a:ext cx="2221600" cy="22216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500" b="1" dirty="0">
                <a:solidFill>
                  <a:schemeClr val="lt1"/>
                </a:solidFill>
                <a:latin typeface="Proxima Nova"/>
                <a:sym typeface="Proxima Nova"/>
              </a:rPr>
              <a:t>48/72 HOUR  INCIDENT REPORTING BASED ON MATERIALITY</a:t>
            </a:r>
            <a:endParaRPr sz="1500" b="1" dirty="0">
              <a:solidFill>
                <a:schemeClr val="lt1"/>
              </a:solidFill>
              <a:latin typeface="Proxima Nova"/>
              <a:sym typeface="Proxima Nova"/>
            </a:endParaRPr>
          </a:p>
        </p:txBody>
      </p:sp>
      <p:sp>
        <p:nvSpPr>
          <p:cNvPr id="6" name="Google Shape;418;p41">
            <a:extLst>
              <a:ext uri="{FF2B5EF4-FFF2-40B4-BE49-F238E27FC236}">
                <a16:creationId xmlns:a16="http://schemas.microsoft.com/office/drawing/2014/main" id="{00A87AC8-C449-36B5-885E-D00FFA224DA9}"/>
              </a:ext>
            </a:extLst>
          </p:cNvPr>
          <p:cNvSpPr/>
          <p:nvPr/>
        </p:nvSpPr>
        <p:spPr>
          <a:xfrm>
            <a:off x="8952096" y="1584368"/>
            <a:ext cx="2221600" cy="222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500" b="1" dirty="0">
                <a:solidFill>
                  <a:schemeClr val="lt1"/>
                </a:solidFill>
                <a:latin typeface="Proxima Nova"/>
                <a:sym typeface="Proxima Nova"/>
              </a:rPr>
              <a:t>MONITORING COMPLIANCE IN THE SUPPLY CHAIN</a:t>
            </a:r>
            <a:endParaRPr sz="1500" b="1" dirty="0">
              <a:solidFill>
                <a:schemeClr val="lt1"/>
              </a:solidFill>
              <a:latin typeface="Proxima Nova"/>
              <a:sym typeface="Proxima Nova"/>
            </a:endParaRPr>
          </a:p>
        </p:txBody>
      </p:sp>
      <p:sp>
        <p:nvSpPr>
          <p:cNvPr id="7" name="Google Shape;421;p41">
            <a:extLst>
              <a:ext uri="{FF2B5EF4-FFF2-40B4-BE49-F238E27FC236}">
                <a16:creationId xmlns:a16="http://schemas.microsoft.com/office/drawing/2014/main" id="{C9C8B06C-52E2-B88B-D70D-3231D0ED7AA1}"/>
              </a:ext>
            </a:extLst>
          </p:cNvPr>
          <p:cNvSpPr/>
          <p:nvPr/>
        </p:nvSpPr>
        <p:spPr>
          <a:xfrm>
            <a:off x="1386300" y="4087972"/>
            <a:ext cx="2221600" cy="222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500" b="1" dirty="0">
                <a:solidFill>
                  <a:schemeClr val="lt1"/>
                </a:solidFill>
                <a:latin typeface="Proxima Nova"/>
                <a:sym typeface="Proxima Nova"/>
              </a:rPr>
              <a:t>TACKLING NEW AND RAPIDLY EVOLVING CYBER THREATS</a:t>
            </a:r>
            <a:endParaRPr sz="1500" b="1" dirty="0">
              <a:solidFill>
                <a:schemeClr val="lt1"/>
              </a:solidFill>
              <a:latin typeface="Proxima Nova"/>
              <a:sym typeface="Proxima Nova"/>
            </a:endParaRPr>
          </a:p>
        </p:txBody>
      </p:sp>
      <p:sp>
        <p:nvSpPr>
          <p:cNvPr id="8" name="Google Shape;422;p41">
            <a:extLst>
              <a:ext uri="{FF2B5EF4-FFF2-40B4-BE49-F238E27FC236}">
                <a16:creationId xmlns:a16="http://schemas.microsoft.com/office/drawing/2014/main" id="{F2B3EDBE-FB19-2CF7-61A9-75A7E3787308}"/>
              </a:ext>
            </a:extLst>
          </p:cNvPr>
          <p:cNvSpPr/>
          <p:nvPr/>
        </p:nvSpPr>
        <p:spPr>
          <a:xfrm>
            <a:off x="6448197" y="4087972"/>
            <a:ext cx="2221600" cy="222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500" b="1" dirty="0">
                <a:solidFill>
                  <a:schemeClr val="lt1"/>
                </a:solidFill>
                <a:latin typeface="Proxima Nova"/>
                <a:sym typeface="Proxima Nova"/>
              </a:rPr>
              <a:t>BE PREPARED FOR DUE DILIGENCE FROM CYBER INSURERS AND HIGHER COST OF CYBER INSURANCE</a:t>
            </a:r>
            <a:endParaRPr sz="1500" b="1" dirty="0">
              <a:solidFill>
                <a:schemeClr val="lt1"/>
              </a:solidFill>
              <a:latin typeface="Proxima Nova"/>
              <a:sym typeface="Proxima Nova"/>
            </a:endParaRPr>
          </a:p>
        </p:txBody>
      </p:sp>
      <p:sp>
        <p:nvSpPr>
          <p:cNvPr id="9" name="Google Shape;423;p41">
            <a:extLst>
              <a:ext uri="{FF2B5EF4-FFF2-40B4-BE49-F238E27FC236}">
                <a16:creationId xmlns:a16="http://schemas.microsoft.com/office/drawing/2014/main" id="{9C8CA161-2CBC-77C5-8893-21C11D5110D4}"/>
              </a:ext>
            </a:extLst>
          </p:cNvPr>
          <p:cNvSpPr/>
          <p:nvPr/>
        </p:nvSpPr>
        <p:spPr>
          <a:xfrm>
            <a:off x="3903716" y="4087972"/>
            <a:ext cx="2221600" cy="2221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500" b="1" dirty="0">
                <a:solidFill>
                  <a:schemeClr val="lt1"/>
                </a:solidFill>
                <a:latin typeface="Proxima Nova"/>
                <a:sym typeface="Proxima Nova"/>
              </a:rPr>
              <a:t>KEEPING STAFF AND RELATED PERSONNEL  UP-TO-DATE WITH THREAT AND COMPLIANCE TRAINING</a:t>
            </a:r>
          </a:p>
        </p:txBody>
      </p:sp>
      <p:sp>
        <p:nvSpPr>
          <p:cNvPr id="10" name="Google Shape;424;p41">
            <a:extLst>
              <a:ext uri="{FF2B5EF4-FFF2-40B4-BE49-F238E27FC236}">
                <a16:creationId xmlns:a16="http://schemas.microsoft.com/office/drawing/2014/main" id="{6B426FEA-C7D3-9C11-B24B-96E154DFC1BF}"/>
              </a:ext>
            </a:extLst>
          </p:cNvPr>
          <p:cNvSpPr/>
          <p:nvPr/>
        </p:nvSpPr>
        <p:spPr>
          <a:xfrm>
            <a:off x="8938549" y="4087972"/>
            <a:ext cx="2221600" cy="22216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500" b="1" dirty="0">
                <a:solidFill>
                  <a:schemeClr val="lt1"/>
                </a:solidFill>
                <a:latin typeface="Proxima Nova"/>
                <a:sym typeface="Proxima Nova"/>
              </a:rPr>
              <a:t>RISK OF INCIDENTS NOT JUST IN MONETARY TERMS BUT ALSO REPUTATION RISK AND SOMETIMES CLASS ACTION LAWSUITS</a:t>
            </a:r>
            <a:endParaRPr sz="1500" b="1" dirty="0">
              <a:solidFill>
                <a:schemeClr val="lt1"/>
              </a:solidFill>
              <a:latin typeface="Proxima Nova"/>
              <a:sym typeface="Proxima Nov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96F2B9-50D1-5A67-8874-F21A6527C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37"/>
            <a:ext cx="10515600" cy="1325563"/>
          </a:xfrm>
        </p:spPr>
        <p:txBody>
          <a:bodyPr/>
          <a:lstStyle/>
          <a:p>
            <a:r>
              <a:rPr lang="en-US" dirty="0"/>
              <a:t>IT and Compliance Risks</a:t>
            </a:r>
          </a:p>
        </p:txBody>
      </p:sp>
    </p:spTree>
    <p:extLst>
      <p:ext uri="{BB962C8B-B14F-4D97-AF65-F5344CB8AC3E}">
        <p14:creationId xmlns:p14="http://schemas.microsoft.com/office/powerpoint/2010/main" val="1390825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68BC45-6978-4563-AFFC-4378E82C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lored rectangle">
            <a:extLst>
              <a:ext uri="{FF2B5EF4-FFF2-40B4-BE49-F238E27FC236}">
                <a16:creationId xmlns:a16="http://schemas.microsoft.com/office/drawing/2014/main" id="{A80A8067-64B4-47DF-9C4D-88D9ADEC2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CF2D0-1FBB-396D-C26F-84020043F060}"/>
              </a:ext>
            </a:extLst>
          </p:cNvPr>
          <p:cNvSpPr txBox="1"/>
          <p:nvPr/>
        </p:nvSpPr>
        <p:spPr>
          <a:xfrm>
            <a:off x="838199" y="451381"/>
            <a:ext cx="10512552" cy="406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What are some of the </a:t>
            </a:r>
            <a:r>
              <a:rPr lang="en-US" sz="5400" b="1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Regulations</a:t>
            </a:r>
            <a:r>
              <a:rPr lang="en-US" sz="5400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 firms need to be aware of?</a:t>
            </a:r>
            <a:endParaRPr lang="en-US" sz="5400" kern="1200" dirty="0">
              <a:solidFill>
                <a:srgbClr val="FFFFFF"/>
              </a:solidFill>
              <a:latin typeface="Proxima Nova"/>
              <a:ea typeface="+mj-ea"/>
              <a:cs typeface="+mj-cs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9D1E2788-F6B5-40EE-A733-8187EB22B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4747614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bout Us - Independent Broker Dealer Consortium">
            <a:extLst>
              <a:ext uri="{FF2B5EF4-FFF2-40B4-BE49-F238E27FC236}">
                <a16:creationId xmlns:a16="http://schemas.microsoft.com/office/drawing/2014/main" id="{77925F66-0017-2D54-996D-CE9B3F040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88EF9B-5B3D-63AE-C5F5-A08E02821BE1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C0C0"/>
                </a:solidFill>
              </a:rPr>
              <a:t>2023 Webinar</a:t>
            </a:r>
          </a:p>
        </p:txBody>
      </p:sp>
    </p:spTree>
    <p:extLst>
      <p:ext uri="{BB962C8B-B14F-4D97-AF65-F5344CB8AC3E}">
        <p14:creationId xmlns:p14="http://schemas.microsoft.com/office/powerpoint/2010/main" val="254774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2" descr="About Us - Independent Broker Dealer Consortium">
            <a:extLst>
              <a:ext uri="{FF2B5EF4-FFF2-40B4-BE49-F238E27FC236}">
                <a16:creationId xmlns:a16="http://schemas.microsoft.com/office/drawing/2014/main" id="{B3ABDDB2-E421-00D8-5EEB-460A256A6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EE3ECB-1E5A-8ED8-4E02-1315DCA88295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2023 Webinar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83792F-462B-186A-7B46-A2CC3D10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37"/>
            <a:ext cx="10515600" cy="1325563"/>
          </a:xfrm>
        </p:spPr>
        <p:txBody>
          <a:bodyPr/>
          <a:lstStyle/>
          <a:p>
            <a:r>
              <a:rPr lang="en-US" dirty="0"/>
              <a:t>Cybersecurity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531BC-A2C4-EE19-BC37-036CAF26A3A4}"/>
              </a:ext>
            </a:extLst>
          </p:cNvPr>
          <p:cNvSpPr txBox="1"/>
          <p:nvPr/>
        </p:nvSpPr>
        <p:spPr>
          <a:xfrm>
            <a:off x="838200" y="1261231"/>
            <a:ext cx="102728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  <a:latin typeface="Proxima Nova"/>
              </a:rPr>
              <a:t>FTC Standards for Safeguarding Customer Information (16 CFR Part 314)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dirty="0">
              <a:effectLst/>
              <a:latin typeface="Proxima Nov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  <a:latin typeface="Proxima Nova"/>
              </a:rPr>
              <a:t>SEC Cybersecurity Risk Management, Strategy, Governance, and Incident Disclosure for Public Companies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Proxima Nov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/>
              </a:rPr>
              <a:t>Department of Labor Cybersecurity Guidance for Plan Sponsors, Plan Fiduciaries, Record Keepers, and Plan Participants</a:t>
            </a:r>
            <a:endParaRPr lang="en-US" sz="2000" b="0" dirty="0">
              <a:effectLst/>
              <a:latin typeface="Proxima Nova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Proxima Nov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/>
              </a:rPr>
              <a:t>NYDFS Cybersecurity Requirements for Financial Services Companies (23 NYCRR 500)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dirty="0">
              <a:effectLst/>
              <a:latin typeface="Proxima Nov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  <a:latin typeface="Proxima Nova"/>
              </a:rPr>
              <a:t>SEC Cybersecurity Risk Management Rule for Broker-Dealers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dirty="0">
              <a:effectLst/>
              <a:latin typeface="Proxima Nov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  <a:latin typeface="Proxima Nova"/>
              </a:rPr>
              <a:t>SEC Cybersecurity Risk Management for Investment Advisers</a:t>
            </a:r>
          </a:p>
          <a:p>
            <a:pPr algn="l"/>
            <a:endParaRPr lang="en-US" sz="2000" b="0" dirty="0">
              <a:solidFill>
                <a:srgbClr val="667085"/>
              </a:solidFill>
              <a:effectLst/>
              <a:latin typeface="Proxima Nova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936878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2" descr="About Us - Independent Broker Dealer Consortium">
            <a:extLst>
              <a:ext uri="{FF2B5EF4-FFF2-40B4-BE49-F238E27FC236}">
                <a16:creationId xmlns:a16="http://schemas.microsoft.com/office/drawing/2014/main" id="{B3ABDDB2-E421-00D8-5EEB-460A256A6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EE3ECB-1E5A-8ED8-4E02-1315DCA88295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2023 Webinar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288F269-0741-6F4C-BDDB-2DC63C4C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Data Privacy:  California Breach reporting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0553A-1CB9-27CA-B086-BAFE045C5D28}"/>
              </a:ext>
            </a:extLst>
          </p:cNvPr>
          <p:cNvSpPr txBox="1"/>
          <p:nvPr/>
        </p:nvSpPr>
        <p:spPr>
          <a:xfrm>
            <a:off x="838200" y="1843950"/>
            <a:ext cx="102728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i="0" dirty="0">
                <a:solidFill>
                  <a:srgbClr val="222222"/>
                </a:solidFill>
                <a:effectLst/>
                <a:latin typeface="Proxima Nova"/>
              </a:rPr>
              <a:t>California law requires a business or state agency to notify any California resident whose unencrypted personal information, as defined, was acquired, or reasonably believed to have been acquired, by an unauthorized person. (</a:t>
            </a:r>
            <a:r>
              <a:rPr lang="en-US" sz="2000" b="0" i="0" u="none" strike="noStrike" dirty="0">
                <a:solidFill>
                  <a:srgbClr val="0070AE"/>
                </a:solidFill>
                <a:effectLst/>
                <a:latin typeface="Proxima Nova"/>
                <a:hlinkClick r:id="rId3"/>
              </a:rPr>
              <a:t>California Civil Code s. 1798.29(a)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Proxima Nova"/>
              </a:rPr>
              <a:t> [agency] and </a:t>
            </a:r>
            <a:r>
              <a:rPr lang="en-US" sz="2000" b="0" i="0" u="none" strike="noStrike" dirty="0">
                <a:solidFill>
                  <a:srgbClr val="0070AE"/>
                </a:solidFill>
                <a:effectLst/>
                <a:latin typeface="Proxima Nova"/>
                <a:hlinkClick r:id="rId4"/>
              </a:rPr>
              <a:t>California Civ. Code s. 1798.82(a)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Proxima Nova"/>
              </a:rPr>
              <a:t> [person or business].)</a:t>
            </a:r>
          </a:p>
          <a:p>
            <a:pPr algn="l"/>
            <a:endParaRPr lang="en-US" sz="2000" b="0" i="0" dirty="0">
              <a:solidFill>
                <a:srgbClr val="222222"/>
              </a:solidFill>
              <a:effectLst/>
              <a:latin typeface="Proxima Nova"/>
            </a:endParaRPr>
          </a:p>
          <a:p>
            <a:pPr algn="l"/>
            <a:r>
              <a:rPr lang="en-US" sz="2000" b="0" i="0" dirty="0">
                <a:solidFill>
                  <a:srgbClr val="222222"/>
                </a:solidFill>
                <a:effectLst/>
                <a:latin typeface="Proxima Nova"/>
              </a:rPr>
              <a:t>Any person or business that is required to issue a security breach notification to more than 500 California residents as a result of a single breach of the security system shall electronically submit a single sample copy of that security breach notification, excluding any personally identifiable information, to the Attorney General. (</a:t>
            </a:r>
            <a:r>
              <a:rPr lang="en-US" sz="2000" b="0" i="0" u="none" strike="noStrike" dirty="0">
                <a:solidFill>
                  <a:srgbClr val="0070AE"/>
                </a:solidFill>
                <a:effectLst/>
                <a:latin typeface="Proxima Nova"/>
                <a:hlinkClick r:id="rId3"/>
              </a:rPr>
              <a:t>California Civil Code s. 1798.29(e)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Proxima Nova"/>
              </a:rPr>
              <a:t> [agency] and </a:t>
            </a:r>
            <a:r>
              <a:rPr lang="en-US" sz="2000" b="0" i="0" u="none" strike="noStrike" dirty="0">
                <a:solidFill>
                  <a:srgbClr val="0070AE"/>
                </a:solidFill>
                <a:effectLst/>
                <a:latin typeface="Proxima Nova"/>
                <a:hlinkClick r:id="rId4"/>
              </a:rPr>
              <a:t>California Civ. Code s. 1798.82(f)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Proxima Nova"/>
              </a:rPr>
              <a:t> [person or business].)</a:t>
            </a:r>
          </a:p>
        </p:txBody>
      </p:sp>
    </p:spTree>
    <p:extLst>
      <p:ext uri="{BB962C8B-B14F-4D97-AF65-F5344CB8AC3E}">
        <p14:creationId xmlns:p14="http://schemas.microsoft.com/office/powerpoint/2010/main" val="393750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68BC45-6978-4563-AFFC-4378E82C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lored rectangle">
            <a:extLst>
              <a:ext uri="{FF2B5EF4-FFF2-40B4-BE49-F238E27FC236}">
                <a16:creationId xmlns:a16="http://schemas.microsoft.com/office/drawing/2014/main" id="{A80A8067-64B4-47DF-9C4D-88D9ADEC2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CF2D0-1FBB-396D-C26F-84020043F060}"/>
              </a:ext>
            </a:extLst>
          </p:cNvPr>
          <p:cNvSpPr txBox="1"/>
          <p:nvPr/>
        </p:nvSpPr>
        <p:spPr>
          <a:xfrm>
            <a:off x="838199" y="451381"/>
            <a:ext cx="10512552" cy="406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What can small firms do to </a:t>
            </a:r>
            <a:r>
              <a:rPr lang="en-US" sz="5400" b="1" kern="1200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protect </a:t>
            </a:r>
            <a:r>
              <a:rPr lang="en-US" sz="5400" kern="1200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themselves? 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9D1E2788-F6B5-40EE-A733-8187EB22B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4747614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bout Us - Independent Broker Dealer Consortium">
            <a:extLst>
              <a:ext uri="{FF2B5EF4-FFF2-40B4-BE49-F238E27FC236}">
                <a16:creationId xmlns:a16="http://schemas.microsoft.com/office/drawing/2014/main" id="{66B9AEF4-2BC0-6CCD-1AC6-AE5DB8332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AF37B6-1691-029E-4AC7-657F22AF588C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C0C0"/>
                </a:solidFill>
              </a:rPr>
              <a:t>2023 Webinar</a:t>
            </a:r>
          </a:p>
        </p:txBody>
      </p:sp>
    </p:spTree>
    <p:extLst>
      <p:ext uri="{BB962C8B-B14F-4D97-AF65-F5344CB8AC3E}">
        <p14:creationId xmlns:p14="http://schemas.microsoft.com/office/powerpoint/2010/main" val="3935807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2" descr="About Us - Independent Broker Dealer Consortium">
            <a:extLst>
              <a:ext uri="{FF2B5EF4-FFF2-40B4-BE49-F238E27FC236}">
                <a16:creationId xmlns:a16="http://schemas.microsoft.com/office/drawing/2014/main" id="{B3ABDDB2-E421-00D8-5EEB-460A256A6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EE3ECB-1E5A-8ED8-4E02-1315DCA88295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2023 Webinar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81534D-BF4F-BD00-6588-101B5DC4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Data Privacy regulations as of Oct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449F84-23C9-3B55-90A8-63EA07AF95A4}"/>
              </a:ext>
            </a:extLst>
          </p:cNvPr>
          <p:cNvSpPr txBox="1"/>
          <p:nvPr/>
        </p:nvSpPr>
        <p:spPr>
          <a:xfrm>
            <a:off x="959588" y="1640534"/>
            <a:ext cx="10958167" cy="4843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Proxima Nova"/>
              </a:rPr>
              <a:t>California Consumer Privacy Act (CCPA) 2018 Effective Date 01/01/2023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Proxima Nova"/>
              </a:rPr>
              <a:t>Colorado Privacy Act (CPA) 2021 Effective date 07/01/2023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Proxima Nova"/>
              </a:rPr>
              <a:t>Connecticut Data Privacy Act of 2022 (CTDPA) Effective date 07/01/2023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Proxima Nova"/>
              </a:rPr>
              <a:t>Delaware Personal Data Privacy Act (DPDPA) Effective Date 01/01/2025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Proxima Nova"/>
              </a:rPr>
              <a:t>Florida Digital Bill of Rights (FDBR) Effective Date 12/31/2023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Proxima Nova"/>
              </a:rPr>
              <a:t>Indiana Consumer Data Protection Act of 2023 (Indiana CDPA) Effective Date 01/01/2026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Proxima Nova"/>
              </a:rPr>
              <a:t>Iowa Consumer Data Protection Act of 2023 (Iowa CDPA) Effective Date 01/01/2025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Proxima Nova"/>
              </a:rPr>
              <a:t>Montana Consumer Data Privacy Act of 2023 (MCDPA) Effective Date 01/01/2024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Proxima Nova"/>
              </a:rPr>
              <a:t>Oregon Consumer Privacy Act (OCPA) Effective Date 07/01/2024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Proxima Nova"/>
              </a:rPr>
              <a:t>Tennessee Information Protection Act of 2023 (TIPA) Effective Date 07/01/2025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Proxima Nova"/>
              </a:rPr>
              <a:t>Texas Data Privacy and Security Act (TDPSA) Effective Date 03/01/2024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Proxima Nova"/>
              </a:rPr>
              <a:t>Utah Consumer Privacy Act of 2022 (UCDPA)  Effective Date 12/31/2023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Proxima Nova"/>
              </a:rPr>
              <a:t>Virginia Consumer Data Protection Act of 2021 (VCDPA) Effective Date 01/01/2023</a:t>
            </a:r>
          </a:p>
        </p:txBody>
      </p:sp>
    </p:spTree>
    <p:extLst>
      <p:ext uri="{BB962C8B-B14F-4D97-AF65-F5344CB8AC3E}">
        <p14:creationId xmlns:p14="http://schemas.microsoft.com/office/powerpoint/2010/main" val="2636395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68BC45-6978-4563-AFFC-4378E82C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lored rectangle">
            <a:extLst>
              <a:ext uri="{FF2B5EF4-FFF2-40B4-BE49-F238E27FC236}">
                <a16:creationId xmlns:a16="http://schemas.microsoft.com/office/drawing/2014/main" id="{A80A8067-64B4-47DF-9C4D-88D9ADEC2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CF2D0-1FBB-396D-C26F-84020043F060}"/>
              </a:ext>
            </a:extLst>
          </p:cNvPr>
          <p:cNvSpPr txBox="1"/>
          <p:nvPr/>
        </p:nvSpPr>
        <p:spPr>
          <a:xfrm>
            <a:off x="838199" y="451381"/>
            <a:ext cx="10512552" cy="406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Do I have to </a:t>
            </a:r>
            <a:r>
              <a:rPr lang="en-US" sz="5400" b="1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comply</a:t>
            </a:r>
            <a:r>
              <a:rPr lang="en-US" sz="5400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 with NYDFS?</a:t>
            </a:r>
            <a:endParaRPr lang="en-US" sz="5400" kern="1200" dirty="0">
              <a:solidFill>
                <a:srgbClr val="FFFFFF"/>
              </a:solidFill>
              <a:latin typeface="Proxima Nova"/>
              <a:ea typeface="+mj-ea"/>
              <a:cs typeface="+mj-cs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9D1E2788-F6B5-40EE-A733-8187EB22B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4747614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bout Us - Independent Broker Dealer Consortium">
            <a:extLst>
              <a:ext uri="{FF2B5EF4-FFF2-40B4-BE49-F238E27FC236}">
                <a16:creationId xmlns:a16="http://schemas.microsoft.com/office/drawing/2014/main" id="{386F824D-12FC-506D-167F-05AB7F603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260DFE-54E8-8831-C84C-B6C73DAD107B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C0C0"/>
                </a:solidFill>
              </a:rPr>
              <a:t>2023 Webinar</a:t>
            </a:r>
          </a:p>
        </p:txBody>
      </p:sp>
    </p:spTree>
    <p:extLst>
      <p:ext uri="{BB962C8B-B14F-4D97-AF65-F5344CB8AC3E}">
        <p14:creationId xmlns:p14="http://schemas.microsoft.com/office/powerpoint/2010/main" val="55244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About Us - Independent Broker Dealer Consortium">
            <a:extLst>
              <a:ext uri="{FF2B5EF4-FFF2-40B4-BE49-F238E27FC236}">
                <a16:creationId xmlns:a16="http://schemas.microsoft.com/office/drawing/2014/main" id="{79F8DBD8-FDC0-9455-425B-BFC99ABA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53C119-2EB7-2D44-2B8F-C5BDA79BA3AE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2023 Webinar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FBAC6F1-C68B-6FCA-B1C7-66D13369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NYDFS Exemptions and Cybersecurity Program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F3740AD-DCA4-CA90-1709-7D65BBA90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Exemptions (Alleviates you from some not ALL requirements)</a:t>
            </a:r>
          </a:p>
          <a:p>
            <a:pPr lvl="1"/>
            <a:r>
              <a:rPr lang="en-US" dirty="0"/>
              <a:t>Fewer than 10 employees or contractors in New York or responsible for business of the entity, or</a:t>
            </a:r>
          </a:p>
          <a:p>
            <a:pPr lvl="1"/>
            <a:r>
              <a:rPr lang="en-US" dirty="0"/>
              <a:t>Less than $5M in gross annual revenue in each of last 3 fiscal years in New York, or</a:t>
            </a:r>
          </a:p>
          <a:p>
            <a:pPr lvl="1"/>
            <a:r>
              <a:rPr lang="en-US" dirty="0"/>
              <a:t>Less than $10M in year-end total assets calculated in accordance with GAAP</a:t>
            </a:r>
          </a:p>
          <a:p>
            <a:pPr lvl="1"/>
            <a:endParaRPr lang="en-US" sz="900" dirty="0"/>
          </a:p>
          <a:p>
            <a:r>
              <a:rPr lang="en-US" dirty="0"/>
              <a:t>Program</a:t>
            </a:r>
          </a:p>
          <a:p>
            <a:pPr lvl="1"/>
            <a:r>
              <a:rPr lang="en-US" dirty="0"/>
              <a:t>Risk assessment</a:t>
            </a:r>
          </a:p>
          <a:p>
            <a:pPr lvl="1"/>
            <a:r>
              <a:rPr lang="en-US" dirty="0"/>
              <a:t>Internal and external threats to nonpublic personal information</a:t>
            </a:r>
          </a:p>
          <a:p>
            <a:pPr lvl="1"/>
            <a:r>
              <a:rPr lang="en-US" dirty="0"/>
              <a:t>Use defensive infrastructure and policies and procedures</a:t>
            </a:r>
          </a:p>
          <a:p>
            <a:pPr lvl="1"/>
            <a:r>
              <a:rPr lang="en-US" dirty="0"/>
              <a:t>Detect cybersecurity events</a:t>
            </a:r>
          </a:p>
          <a:p>
            <a:pPr lvl="1"/>
            <a:r>
              <a:rPr lang="en-US" dirty="0"/>
              <a:t>Respond to an mitigate negative effects of cybersecurity events</a:t>
            </a:r>
          </a:p>
          <a:p>
            <a:pPr lvl="1"/>
            <a:r>
              <a:rPr lang="en-US" dirty="0"/>
              <a:t>Recover from cybersecurity events and restore normal operations</a:t>
            </a:r>
          </a:p>
          <a:p>
            <a:pPr lvl="1"/>
            <a:r>
              <a:rPr lang="en-US" dirty="0"/>
              <a:t>Fulfill regulatory reporting obligations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09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About Us - Independent Broker Dealer Consortium">
            <a:extLst>
              <a:ext uri="{FF2B5EF4-FFF2-40B4-BE49-F238E27FC236}">
                <a16:creationId xmlns:a16="http://schemas.microsoft.com/office/drawing/2014/main" id="{79F8DBD8-FDC0-9455-425B-BFC99ABA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53C119-2EB7-2D44-2B8F-C5BDA79BA3AE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2023 Webinar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42F6B95-988E-20C7-E9EC-4B9080EF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NYDFS Subsections </a:t>
            </a:r>
            <a:r>
              <a:rPr lang="en-US" sz="2800" dirty="0"/>
              <a:t>(and Certification Prep)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A48FEF9-C199-665A-3D61-E3EF8AF36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16" y="1825625"/>
            <a:ext cx="563142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Cybersecurity Policy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Includes specific requirements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Chief Information Security Officer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Penetration Testing and Vulnerability Assessments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Audit Trail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Access Privileges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Application Security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Risk Assessment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Cybersecurity Personnel and Intelligence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F31E3-76D2-8B04-965D-CC70DCE3A701}"/>
              </a:ext>
            </a:extLst>
          </p:cNvPr>
          <p:cNvSpPr txBox="1"/>
          <p:nvPr/>
        </p:nvSpPr>
        <p:spPr>
          <a:xfrm>
            <a:off x="5963538" y="1730016"/>
            <a:ext cx="6100916" cy="3722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/>
              </a:rPr>
              <a:t>Third Party Service Provider Security Policy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/>
              </a:rPr>
              <a:t>Multi-Factor Authentication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/>
              </a:rPr>
              <a:t>Limitations on Data Retention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/>
              </a:rPr>
              <a:t>Training and Monitoring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/>
              </a:rPr>
              <a:t>Encryption of Nonpublic Information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/>
              </a:rPr>
              <a:t>Incident Response Plan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/>
              </a:rPr>
              <a:t>Notices to Superintendent (of NYDFS) and Annual Compliance Certification</a:t>
            </a:r>
          </a:p>
        </p:txBody>
      </p:sp>
    </p:spTree>
    <p:extLst>
      <p:ext uri="{BB962C8B-B14F-4D97-AF65-F5344CB8AC3E}">
        <p14:creationId xmlns:p14="http://schemas.microsoft.com/office/powerpoint/2010/main" val="536656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68BC45-6978-4563-AFFC-4378E82C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lored rectangle">
            <a:extLst>
              <a:ext uri="{FF2B5EF4-FFF2-40B4-BE49-F238E27FC236}">
                <a16:creationId xmlns:a16="http://schemas.microsoft.com/office/drawing/2014/main" id="{A80A8067-64B4-47DF-9C4D-88D9ADEC2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CF2D0-1FBB-396D-C26F-84020043F060}"/>
              </a:ext>
            </a:extLst>
          </p:cNvPr>
          <p:cNvSpPr txBox="1"/>
          <p:nvPr/>
        </p:nvSpPr>
        <p:spPr>
          <a:xfrm>
            <a:off x="838199" y="451381"/>
            <a:ext cx="10512552" cy="406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Are all cybersecurity insurance policies </a:t>
            </a:r>
            <a:r>
              <a:rPr lang="en-US" sz="5400" b="1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equal</a:t>
            </a:r>
            <a:r>
              <a:rPr lang="en-US" sz="5400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?</a:t>
            </a:r>
            <a:endParaRPr lang="en-US" sz="5400" kern="1200" dirty="0">
              <a:solidFill>
                <a:srgbClr val="FFFFFF"/>
              </a:solidFill>
              <a:latin typeface="Proxima Nova"/>
              <a:ea typeface="+mj-ea"/>
              <a:cs typeface="+mj-cs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9D1E2788-F6B5-40EE-A733-8187EB22B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4747614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out Us - Independent Broker Dealer Consortium">
            <a:extLst>
              <a:ext uri="{FF2B5EF4-FFF2-40B4-BE49-F238E27FC236}">
                <a16:creationId xmlns:a16="http://schemas.microsoft.com/office/drawing/2014/main" id="{76F4F24F-D7F3-2B7D-3CC6-5936CD4E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2F0CFB-78C6-1971-F011-0904CFE104DC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C0C0"/>
                </a:solidFill>
              </a:rPr>
              <a:t>2023 Webinar</a:t>
            </a:r>
          </a:p>
        </p:txBody>
      </p:sp>
    </p:spTree>
    <p:extLst>
      <p:ext uri="{BB962C8B-B14F-4D97-AF65-F5344CB8AC3E}">
        <p14:creationId xmlns:p14="http://schemas.microsoft.com/office/powerpoint/2010/main" val="2499515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bout Us - Independent Broker Dealer Consortium">
            <a:extLst>
              <a:ext uri="{FF2B5EF4-FFF2-40B4-BE49-F238E27FC236}">
                <a16:creationId xmlns:a16="http://schemas.microsoft.com/office/drawing/2014/main" id="{C5F37EB2-E5D5-6B24-E5B9-828E1BB46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0ED246-FF30-4C94-1E4E-43089C1676C5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2023 Webinar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0E5DB-53B5-2770-9DEA-B95D2189840D}"/>
              </a:ext>
            </a:extLst>
          </p:cNvPr>
          <p:cNvSpPr txBox="1"/>
          <p:nvPr/>
        </p:nvSpPr>
        <p:spPr>
          <a:xfrm>
            <a:off x="920633" y="1870152"/>
            <a:ext cx="10384458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Proxima Nova"/>
                <a:ea typeface="Times New Roman" panose="02020603050405020304" pitchFamily="18" charset="0"/>
              </a:rPr>
              <a:t>If the Broker Dealer/RIA firm that you are contracted or affiliated with has a cybersecurity policy, confirm whether that policy will provide you with coverage in the event you suffer a cybersecurity breach.  Not all master Broker Dealer cyber policies provide coverage to its independent registered reps and/or advisors.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800" dirty="0">
              <a:solidFill>
                <a:srgbClr val="000000"/>
              </a:solidFill>
              <a:effectLst/>
              <a:latin typeface="Proxima Nova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Proxima Nova"/>
                <a:ea typeface="Times New Roman" panose="02020603050405020304" pitchFamily="18" charset="0"/>
              </a:rPr>
              <a:t>Does the cyber policy "pay on behalf of" or reimburse the insured in the event of a loss?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800" dirty="0">
              <a:solidFill>
                <a:srgbClr val="000000"/>
              </a:solidFill>
              <a:effectLst/>
              <a:latin typeface="Proxima Nova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Proxima Nova"/>
                <a:ea typeface="Times New Roman" panose="02020603050405020304" pitchFamily="18" charset="0"/>
              </a:rPr>
              <a:t>Does the cyber policy provide coverage for fraudulent fund transfer losses?  If it does, is there a lower limit of liability?  Are there specific conditions that must be met in order for coverage to be triggered?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800" dirty="0">
              <a:solidFill>
                <a:srgbClr val="000000"/>
              </a:solidFill>
              <a:effectLst/>
              <a:latin typeface="Proxima Nova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Proxima Nova"/>
                <a:ea typeface="Times New Roman" panose="02020603050405020304" pitchFamily="18" charset="0"/>
              </a:rPr>
              <a:t>Will the cyber insurance carrier provide your firm with ongoing monitoring of your network to help prevent a cyber breach?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800" dirty="0">
              <a:solidFill>
                <a:srgbClr val="000000"/>
              </a:solidFill>
              <a:effectLst/>
              <a:latin typeface="Proxima Nova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Proxima Nova"/>
                <a:ea typeface="Times New Roman" panose="02020603050405020304" pitchFamily="18" charset="0"/>
              </a:rPr>
              <a:t>Will your cyber insurance carrier work with you to address cyber vulnerabilities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Proxima Nova"/>
                <a:ea typeface="Times New Roman" panose="02020603050405020304" pitchFamily="18" charset="0"/>
              </a:rPr>
              <a:t>after </a:t>
            </a:r>
            <a:r>
              <a:rPr lang="en-US" sz="1800" dirty="0">
                <a:solidFill>
                  <a:srgbClr val="000000"/>
                </a:solidFill>
                <a:effectLst/>
                <a:latin typeface="Proxima Nova"/>
                <a:ea typeface="Times New Roman" panose="02020603050405020304" pitchFamily="18" charset="0"/>
              </a:rPr>
              <a:t>a breach?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800" dirty="0">
              <a:solidFill>
                <a:srgbClr val="000000"/>
              </a:solidFill>
              <a:effectLst/>
              <a:latin typeface="Proxima Nova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Proxima Nova"/>
                <a:ea typeface="Times New Roman" panose="02020603050405020304" pitchFamily="18" charset="0"/>
                <a:cs typeface="Calibri" panose="020F0502020204030204" pitchFamily="34" charset="0"/>
              </a:rPr>
              <a:t>Does your cyber carrier offer pre-claim assistance?  Is their hotline supported by third-party vendors, or is the carrier providing this service directly?</a:t>
            </a:r>
            <a:endParaRPr lang="en-US" dirty="0">
              <a:latin typeface="Proxima Nov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CBB2AB-D393-8FA8-F20B-1F3B0A17B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Important Cybersecurity Insurance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403415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68BC45-6978-4563-AFFC-4378E82C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lored rectangle">
            <a:extLst>
              <a:ext uri="{FF2B5EF4-FFF2-40B4-BE49-F238E27FC236}">
                <a16:creationId xmlns:a16="http://schemas.microsoft.com/office/drawing/2014/main" id="{A80A8067-64B4-47DF-9C4D-88D9ADEC2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CF2D0-1FBB-396D-C26F-84020043F060}"/>
              </a:ext>
            </a:extLst>
          </p:cNvPr>
          <p:cNvSpPr txBox="1"/>
          <p:nvPr/>
        </p:nvSpPr>
        <p:spPr>
          <a:xfrm>
            <a:off x="838199" y="451381"/>
            <a:ext cx="10512552" cy="406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What are some </a:t>
            </a:r>
            <a:r>
              <a:rPr lang="en-US" sz="5400" b="1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takeaways</a:t>
            </a:r>
            <a:r>
              <a:rPr lang="en-US" sz="5400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 from our discussion?</a:t>
            </a:r>
            <a:endParaRPr lang="en-US" sz="5400" kern="1200" dirty="0">
              <a:solidFill>
                <a:srgbClr val="FFFFFF"/>
              </a:solidFill>
              <a:latin typeface="Proxima Nova"/>
              <a:ea typeface="+mj-ea"/>
              <a:cs typeface="+mj-cs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9D1E2788-F6B5-40EE-A733-8187EB22B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4747614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out Us - Independent Broker Dealer Consortium">
            <a:extLst>
              <a:ext uri="{FF2B5EF4-FFF2-40B4-BE49-F238E27FC236}">
                <a16:creationId xmlns:a16="http://schemas.microsoft.com/office/drawing/2014/main" id="{76F4F24F-D7F3-2B7D-3CC6-5936CD4E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CD9423-6FFA-6658-F5B5-F5788A4821D1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C0C0"/>
                </a:solidFill>
              </a:rPr>
              <a:t>2023 Webinar</a:t>
            </a:r>
          </a:p>
        </p:txBody>
      </p:sp>
    </p:spTree>
    <p:extLst>
      <p:ext uri="{BB962C8B-B14F-4D97-AF65-F5344CB8AC3E}">
        <p14:creationId xmlns:p14="http://schemas.microsoft.com/office/powerpoint/2010/main" val="1784647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Three Key Takeaways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77E45C-5BEF-D0DB-E2AD-076188E2F8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375976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About Us - Independent Broker Dealer Consortium">
            <a:extLst>
              <a:ext uri="{FF2B5EF4-FFF2-40B4-BE49-F238E27FC236}">
                <a16:creationId xmlns:a16="http://schemas.microsoft.com/office/drawing/2014/main" id="{5CAAB198-08F2-121B-D3EB-2840B439A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5C3C07-E106-DF43-EE64-D1771A5F702E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2023 Webinar</a:t>
            </a:r>
          </a:p>
        </p:txBody>
      </p:sp>
    </p:spTree>
    <p:extLst>
      <p:ext uri="{BB962C8B-B14F-4D97-AF65-F5344CB8AC3E}">
        <p14:creationId xmlns:p14="http://schemas.microsoft.com/office/powerpoint/2010/main" val="2259548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EBB65E49-5337-40E3-9DBD-146D14EA0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2"/>
            <a:ext cx="12192000" cy="452261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E859509F-94DC-4952-A3B5-1EFAA2F52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68276" y="5"/>
            <a:ext cx="4023722" cy="4522603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6B1AF2CB-1EFE-4962-A8DC-2D3CE4736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5"/>
            <a:ext cx="11743606" cy="4513113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5" name="Rectangle 4114">
            <a:extLst>
              <a:ext uri="{FF2B5EF4-FFF2-40B4-BE49-F238E27FC236}">
                <a16:creationId xmlns:a16="http://schemas.microsoft.com/office/drawing/2014/main" id="{2232531E-9E20-48D1-A119-C05304D9E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8807" y="-9506"/>
            <a:ext cx="12200801" cy="4532114"/>
          </a:xfrm>
          <a:prstGeom prst="rect">
            <a:avLst/>
          </a:prstGeom>
          <a:gradFill>
            <a:gsLst>
              <a:gs pos="0">
                <a:srgbClr val="000000">
                  <a:alpha val="51000"/>
                </a:srgbClr>
              </a:gs>
              <a:gs pos="74000">
                <a:schemeClr val="accent1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7" name="Rectangle 4116">
            <a:extLst>
              <a:ext uri="{FF2B5EF4-FFF2-40B4-BE49-F238E27FC236}">
                <a16:creationId xmlns:a16="http://schemas.microsoft.com/office/drawing/2014/main" id="{17AA014B-79A8-4BEC-893F-423182880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679585"/>
          </a:xfrm>
          <a:prstGeom prst="rect">
            <a:avLst/>
          </a:prstGeom>
          <a:gradFill>
            <a:gsLst>
              <a:gs pos="20000">
                <a:schemeClr val="accent1">
                  <a:alpha val="9000"/>
                </a:schemeClr>
              </a:gs>
              <a:gs pos="100000">
                <a:srgbClr val="000000">
                  <a:alpha val="6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8" y="533514"/>
            <a:ext cx="9617105" cy="1999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Proxima Nova"/>
              </a:rPr>
              <a:t>Contact Info </a:t>
            </a:r>
            <a:r>
              <a:rPr lang="en-US" sz="4800" kern="1200" dirty="0">
                <a:solidFill>
                  <a:srgbClr val="FFFFFF"/>
                </a:solidFill>
                <a:latin typeface="Proxima Nova"/>
              </a:rPr>
              <a:t>and Q&amp;A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281A43-8D2D-AB9B-1A56-BA369E2402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8211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FD0C690C-8E44-52A8-863F-09B276CCA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5" b="15"/>
          <a:stretch/>
        </p:blipFill>
        <p:spPr bwMode="auto">
          <a:xfrm>
            <a:off x="3594811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FFED78EB-B018-51FB-EAB0-9D548A333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294809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0E7B081-E5B2-0D12-E0C7-5EBDD12D4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9051869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28641B-3C5B-8EB1-7A4D-37E01C6281F8}"/>
              </a:ext>
            </a:extLst>
          </p:cNvPr>
          <p:cNvSpPr txBox="1"/>
          <p:nvPr/>
        </p:nvSpPr>
        <p:spPr>
          <a:xfrm>
            <a:off x="1017355" y="5950954"/>
            <a:ext cx="20446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Proxima Nova"/>
              </a:rPr>
              <a:t>Lilian Morvay</a:t>
            </a:r>
          </a:p>
          <a:p>
            <a:pPr algn="ctr"/>
            <a:endParaRPr lang="en-US" sz="800" dirty="0">
              <a:latin typeface="Proxima Nova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Proxima Nova"/>
                <a:ea typeface="Times New Roman" panose="02020603050405020304" pitchFamily="18" charset="0"/>
              </a:rPr>
              <a:t>Lilian@IBDCconsulting.com</a:t>
            </a:r>
            <a:endParaRPr lang="en-US" sz="1200" dirty="0">
              <a:effectLst/>
              <a:latin typeface="Proxima Nova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Proxima Nova"/>
                <a:ea typeface="Times New Roman" panose="02020603050405020304" pitchFamily="18" charset="0"/>
              </a:rPr>
              <a:t>203-249-1712</a:t>
            </a:r>
            <a:endParaRPr lang="en-US" sz="1200" dirty="0">
              <a:effectLst/>
              <a:latin typeface="Proxima Nova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FA003B-24C2-0268-CCC3-09B91E2F763D}"/>
              </a:ext>
            </a:extLst>
          </p:cNvPr>
          <p:cNvSpPr txBox="1"/>
          <p:nvPr/>
        </p:nvSpPr>
        <p:spPr>
          <a:xfrm>
            <a:off x="3813654" y="5950953"/>
            <a:ext cx="1845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Proxima Nova"/>
              </a:rPr>
              <a:t>Paul Horn</a:t>
            </a:r>
          </a:p>
          <a:p>
            <a:pPr algn="ctr"/>
            <a:endParaRPr lang="en-US" sz="800" dirty="0">
              <a:latin typeface="Proxima Nova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Proxima Nova"/>
                <a:ea typeface="Times New Roman" panose="02020603050405020304" pitchFamily="18" charset="0"/>
              </a:rPr>
              <a:t>Paul.Horn@h2cyber.com</a:t>
            </a:r>
            <a:endParaRPr lang="en-US" sz="1200" dirty="0">
              <a:effectLst/>
              <a:latin typeface="Proxima Nova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Proxima Nova"/>
                <a:ea typeface="Times New Roman" panose="02020603050405020304" pitchFamily="18" charset="0"/>
              </a:rPr>
              <a:t>469-730-4700</a:t>
            </a:r>
            <a:endParaRPr lang="en-US" sz="1200" dirty="0">
              <a:effectLst/>
              <a:latin typeface="Proxima Nova"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5E0A9-50B4-65A8-DADC-937BBD025B33}"/>
              </a:ext>
            </a:extLst>
          </p:cNvPr>
          <p:cNvSpPr txBox="1"/>
          <p:nvPr/>
        </p:nvSpPr>
        <p:spPr>
          <a:xfrm>
            <a:off x="6542257" y="5950954"/>
            <a:ext cx="17812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Proxima Nova"/>
              </a:rPr>
              <a:t>Patrick Cox</a:t>
            </a:r>
          </a:p>
          <a:p>
            <a:pPr algn="ctr"/>
            <a:endParaRPr lang="en-US" sz="800" dirty="0">
              <a:latin typeface="Proxima Nova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Proxima Nova"/>
                <a:ea typeface="Times New Roman" panose="02020603050405020304" pitchFamily="18" charset="0"/>
              </a:rPr>
              <a:t>pcox@Batesgroup.com</a:t>
            </a:r>
            <a:endParaRPr lang="en-US" sz="1200" dirty="0">
              <a:effectLst/>
              <a:latin typeface="Proxima Nova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Proxima Nova"/>
                <a:ea typeface="Times New Roman" panose="02020603050405020304" pitchFamily="18" charset="0"/>
              </a:rPr>
              <a:t>503-670-7772</a:t>
            </a:r>
            <a:endParaRPr lang="en-US" sz="1200" dirty="0">
              <a:effectLst/>
              <a:latin typeface="Proxima Nova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8D8FE5-6536-A48B-0588-229E90CCEB82}"/>
              </a:ext>
            </a:extLst>
          </p:cNvPr>
          <p:cNvSpPr txBox="1"/>
          <p:nvPr/>
        </p:nvSpPr>
        <p:spPr>
          <a:xfrm>
            <a:off x="9345618" y="5948876"/>
            <a:ext cx="16690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Proxima Nova"/>
              </a:rPr>
              <a:t>Hilary Lewis</a:t>
            </a:r>
          </a:p>
          <a:p>
            <a:pPr algn="ctr"/>
            <a:endParaRPr lang="en-US" sz="800" dirty="0">
              <a:latin typeface="Proxima Nova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Proxima Nova"/>
                <a:ea typeface="Times New Roman" panose="02020603050405020304" pitchFamily="18" charset="0"/>
              </a:rPr>
              <a:t>laxmi@lameerinc.com</a:t>
            </a:r>
            <a:endParaRPr lang="en-US" sz="1200" dirty="0">
              <a:effectLst/>
              <a:latin typeface="Proxima Nova"/>
              <a:ea typeface="Calibri" panose="020F0502020204030204" pitchFamily="34" charset="0"/>
            </a:endParaRPr>
          </a:p>
          <a:p>
            <a:pPr algn="ctr"/>
            <a:r>
              <a:rPr lang="en-US" sz="1200" dirty="0">
                <a:solidFill>
                  <a:srgbClr val="222222"/>
                </a:solidFill>
                <a:effectLst/>
                <a:latin typeface="Proxima Nova"/>
                <a:ea typeface="Times New Roman" panose="02020603050405020304" pitchFamily="18" charset="0"/>
              </a:rPr>
              <a:t>408-740-7205</a:t>
            </a:r>
            <a:endParaRPr lang="en-US" sz="1200" dirty="0">
              <a:latin typeface="Proxima Nova"/>
            </a:endParaRPr>
          </a:p>
        </p:txBody>
      </p:sp>
      <p:pic>
        <p:nvPicPr>
          <p:cNvPr id="3" name="Picture 2" descr="About Us - Independent Broker Dealer Consortium">
            <a:extLst>
              <a:ext uri="{FF2B5EF4-FFF2-40B4-BE49-F238E27FC236}">
                <a16:creationId xmlns:a16="http://schemas.microsoft.com/office/drawing/2014/main" id="{13BBE9FC-6415-BB9E-692B-9FF750D0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37" y="11935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772FA-FB54-D752-E4ED-2D8A4A56FC85}"/>
              </a:ext>
            </a:extLst>
          </p:cNvPr>
          <p:cNvSpPr txBox="1"/>
          <p:nvPr/>
        </p:nvSpPr>
        <p:spPr>
          <a:xfrm>
            <a:off x="10773126" y="70004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C0C0"/>
                </a:solidFill>
              </a:rPr>
              <a:t>2023 Webinar</a:t>
            </a:r>
          </a:p>
        </p:txBody>
      </p:sp>
    </p:spTree>
    <p:extLst>
      <p:ext uri="{BB962C8B-B14F-4D97-AF65-F5344CB8AC3E}">
        <p14:creationId xmlns:p14="http://schemas.microsoft.com/office/powerpoint/2010/main" val="272424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40EF3-58C9-F134-D3CF-C8F3105334CC}"/>
              </a:ext>
            </a:extLst>
          </p:cNvPr>
          <p:cNvSpPr txBox="1"/>
          <p:nvPr/>
        </p:nvSpPr>
        <p:spPr>
          <a:xfrm>
            <a:off x="643467" y="2180267"/>
            <a:ext cx="4458975" cy="263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9536">
              <a:spcAft>
                <a:spcPts val="600"/>
              </a:spcAft>
            </a:pPr>
            <a:r>
              <a:rPr lang="en-US" sz="4136" kern="1200" dirty="0">
                <a:solidFill>
                  <a:schemeClr val="tx1"/>
                </a:solidFill>
                <a:latin typeface="Proxima Nova"/>
                <a:ea typeface="+mn-ea"/>
                <a:cs typeface="+mn-cs"/>
              </a:rPr>
              <a:t>Perform a </a:t>
            </a:r>
            <a:r>
              <a:rPr lang="en-US" sz="4136" b="1" kern="1200" dirty="0">
                <a:solidFill>
                  <a:schemeClr val="accent2">
                    <a:lumMod val="75000"/>
                    <a:lumOff val="25000"/>
                  </a:schemeClr>
                </a:solidFill>
                <a:latin typeface="Proxima Nova"/>
                <a:ea typeface="+mn-ea"/>
                <a:cs typeface="+mn-cs"/>
              </a:rPr>
              <a:t>Risk Assessment</a:t>
            </a:r>
            <a:r>
              <a:rPr lang="en-US" sz="4136" kern="1200" dirty="0">
                <a:solidFill>
                  <a:schemeClr val="tx1"/>
                </a:solidFill>
                <a:latin typeface="Proxima Nova"/>
                <a:ea typeface="+mn-ea"/>
                <a:cs typeface="+mn-cs"/>
              </a:rPr>
              <a:t> commensurate to your business!</a:t>
            </a:r>
            <a:endParaRPr lang="en-US" sz="4400" dirty="0">
              <a:latin typeface="Proxima Nov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CD8211-61AA-8128-7F7E-E6BCD8034BA6}"/>
              </a:ext>
            </a:extLst>
          </p:cNvPr>
          <p:cNvSpPr/>
          <p:nvPr/>
        </p:nvSpPr>
        <p:spPr>
          <a:xfrm>
            <a:off x="5492789" y="2586620"/>
            <a:ext cx="1465030" cy="2321099"/>
          </a:xfrm>
          <a:prstGeom prst="rect">
            <a:avLst/>
          </a:prstGeom>
          <a:solidFill>
            <a:schemeClr val="accent2">
              <a:lumMod val="75000"/>
              <a:lumOff val="25000"/>
              <a:alpha val="10196"/>
            </a:schemeClr>
          </a:solidFill>
          <a:ln w="28575">
            <a:solidFill>
              <a:schemeClr val="accent2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A83273-C821-F372-6160-1BAAE2A8C228}"/>
              </a:ext>
            </a:extLst>
          </p:cNvPr>
          <p:cNvSpPr/>
          <p:nvPr/>
        </p:nvSpPr>
        <p:spPr>
          <a:xfrm>
            <a:off x="7025425" y="2586620"/>
            <a:ext cx="1461433" cy="2321099"/>
          </a:xfrm>
          <a:prstGeom prst="rect">
            <a:avLst/>
          </a:prstGeom>
          <a:solidFill>
            <a:schemeClr val="accent5">
              <a:alpha val="10196"/>
            </a:schemeClr>
          </a:solidFill>
          <a:ln w="28575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FFAA0A-0365-266C-AAD0-78327113F4D7}"/>
              </a:ext>
            </a:extLst>
          </p:cNvPr>
          <p:cNvSpPr/>
          <p:nvPr/>
        </p:nvSpPr>
        <p:spPr>
          <a:xfrm>
            <a:off x="8554464" y="2586620"/>
            <a:ext cx="1461433" cy="2321099"/>
          </a:xfrm>
          <a:prstGeom prst="rect">
            <a:avLst/>
          </a:prstGeom>
          <a:solidFill>
            <a:schemeClr val="accent6">
              <a:lumMod val="40000"/>
              <a:lumOff val="60000"/>
              <a:alpha val="10196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88BE8D-FFC7-B079-8DA1-CD27200110DE}"/>
              </a:ext>
            </a:extLst>
          </p:cNvPr>
          <p:cNvSpPr/>
          <p:nvPr/>
        </p:nvSpPr>
        <p:spPr>
          <a:xfrm>
            <a:off x="10083503" y="2586620"/>
            <a:ext cx="1461433" cy="2321099"/>
          </a:xfrm>
          <a:prstGeom prst="rect">
            <a:avLst/>
          </a:prstGeom>
          <a:solidFill>
            <a:schemeClr val="accent6">
              <a:lumMod val="40000"/>
              <a:lumOff val="60000"/>
              <a:alpha val="10196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297355-BDEB-D2FF-A9F5-24FBBCBC9A9F}"/>
              </a:ext>
            </a:extLst>
          </p:cNvPr>
          <p:cNvSpPr/>
          <p:nvPr/>
        </p:nvSpPr>
        <p:spPr>
          <a:xfrm>
            <a:off x="5492086" y="2239343"/>
            <a:ext cx="1465030" cy="324911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 w="28575">
            <a:solidFill>
              <a:schemeClr val="accent2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9536">
              <a:spcAft>
                <a:spcPts val="600"/>
              </a:spcAft>
            </a:pPr>
            <a:r>
              <a:rPr lang="en-US" sz="1504" kern="1200">
                <a:solidFill>
                  <a:schemeClr val="lt1"/>
                </a:solidFill>
                <a:latin typeface="Proxima Nova"/>
                <a:ea typeface="+mn-ea"/>
                <a:cs typeface="+mn-cs"/>
              </a:rPr>
              <a:t>Elementary</a:t>
            </a:r>
            <a:endParaRPr lang="en-US" sz="1600">
              <a:latin typeface="Proxima Nov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71E57B-5467-0978-D60C-BEFFB5837024}"/>
              </a:ext>
            </a:extLst>
          </p:cNvPr>
          <p:cNvSpPr/>
          <p:nvPr/>
        </p:nvSpPr>
        <p:spPr>
          <a:xfrm>
            <a:off x="7025425" y="2239343"/>
            <a:ext cx="1461433" cy="324911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9536">
              <a:spcAft>
                <a:spcPts val="600"/>
              </a:spcAft>
            </a:pPr>
            <a:r>
              <a:rPr lang="en-US" sz="1504" kern="1200">
                <a:solidFill>
                  <a:schemeClr val="lt1"/>
                </a:solidFill>
                <a:latin typeface="Proxima Nova"/>
                <a:ea typeface="+mn-ea"/>
                <a:cs typeface="+mn-cs"/>
              </a:rPr>
              <a:t>Middle</a:t>
            </a:r>
            <a:endParaRPr lang="en-US" sz="1600">
              <a:latin typeface="Proxima Nov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B3A233-84F3-229E-BC49-23A7285C0960}"/>
              </a:ext>
            </a:extLst>
          </p:cNvPr>
          <p:cNvSpPr/>
          <p:nvPr/>
        </p:nvSpPr>
        <p:spPr>
          <a:xfrm>
            <a:off x="8554464" y="2239343"/>
            <a:ext cx="1461433" cy="3249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9536">
              <a:spcAft>
                <a:spcPts val="600"/>
              </a:spcAft>
            </a:pPr>
            <a:r>
              <a:rPr lang="en-US" sz="1504" kern="1200">
                <a:solidFill>
                  <a:schemeClr val="lt1"/>
                </a:solidFill>
                <a:latin typeface="Proxima Nova"/>
                <a:ea typeface="+mn-ea"/>
                <a:cs typeface="+mn-cs"/>
              </a:rPr>
              <a:t>High</a:t>
            </a:r>
            <a:endParaRPr lang="en-US" sz="1600">
              <a:latin typeface="Proxima Nov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E36624-2F39-8A56-8A2B-63841D0CD77F}"/>
              </a:ext>
            </a:extLst>
          </p:cNvPr>
          <p:cNvSpPr/>
          <p:nvPr/>
        </p:nvSpPr>
        <p:spPr>
          <a:xfrm>
            <a:off x="10083503" y="2239343"/>
            <a:ext cx="1465030" cy="3249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9536">
              <a:spcAft>
                <a:spcPts val="600"/>
              </a:spcAft>
            </a:pPr>
            <a:r>
              <a:rPr lang="en-US" sz="1504" kern="1200">
                <a:solidFill>
                  <a:schemeClr val="lt1"/>
                </a:solidFill>
                <a:latin typeface="Proxima Nova"/>
                <a:ea typeface="+mn-ea"/>
                <a:cs typeface="+mn-cs"/>
              </a:rPr>
              <a:t>College</a:t>
            </a:r>
            <a:endParaRPr lang="en-US" sz="1600">
              <a:latin typeface="Proxima Nov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F6CAA-76E1-F99B-AB1B-7EF6133E7C1E}"/>
              </a:ext>
            </a:extLst>
          </p:cNvPr>
          <p:cNvSpPr txBox="1"/>
          <p:nvPr/>
        </p:nvSpPr>
        <p:spPr>
          <a:xfrm>
            <a:off x="5492086" y="2645677"/>
            <a:ext cx="1461433" cy="23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9536">
              <a:spcAft>
                <a:spcPts val="600"/>
              </a:spcAft>
            </a:pPr>
            <a:r>
              <a:rPr lang="en-US" sz="940" kern="1200">
                <a:solidFill>
                  <a:schemeClr val="tx1"/>
                </a:solidFill>
                <a:latin typeface="Proxima Nova"/>
                <a:ea typeface="+mn-ea"/>
                <a:cs typeface="+mn-cs"/>
              </a:rPr>
              <a:t>Basic Arithmetic</a:t>
            </a:r>
            <a:endParaRPr lang="en-US" sz="1000">
              <a:latin typeface="Proxima Nov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AFA76A-5176-0268-8E62-77F1B535839A}"/>
              </a:ext>
            </a:extLst>
          </p:cNvPr>
          <p:cNvSpPr txBox="1"/>
          <p:nvPr/>
        </p:nvSpPr>
        <p:spPr>
          <a:xfrm>
            <a:off x="7033457" y="2645677"/>
            <a:ext cx="1461433" cy="23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9536">
              <a:spcAft>
                <a:spcPts val="600"/>
              </a:spcAft>
            </a:pPr>
            <a:r>
              <a:rPr lang="en-US" sz="940" kern="1200">
                <a:solidFill>
                  <a:schemeClr val="tx1"/>
                </a:solidFill>
                <a:latin typeface="Proxima Nova"/>
                <a:ea typeface="+mn-ea"/>
                <a:cs typeface="+mn-cs"/>
              </a:rPr>
              <a:t>Geometry</a:t>
            </a:r>
            <a:endParaRPr lang="en-US" sz="1000">
              <a:latin typeface="Proxima Nov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A9E9B8-001D-623E-8A4E-C4C9B8627649}"/>
              </a:ext>
            </a:extLst>
          </p:cNvPr>
          <p:cNvSpPr txBox="1"/>
          <p:nvPr/>
        </p:nvSpPr>
        <p:spPr>
          <a:xfrm>
            <a:off x="8557542" y="2641962"/>
            <a:ext cx="1461433" cy="23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9536">
              <a:spcAft>
                <a:spcPts val="600"/>
              </a:spcAft>
            </a:pPr>
            <a:r>
              <a:rPr lang="en-US" sz="940" kern="1200" dirty="0">
                <a:solidFill>
                  <a:schemeClr val="tx1"/>
                </a:solidFill>
                <a:latin typeface="Proxima Nova"/>
                <a:ea typeface="+mn-ea"/>
                <a:cs typeface="+mn-cs"/>
              </a:rPr>
              <a:t>Algebra</a:t>
            </a:r>
            <a:endParaRPr lang="en-US" sz="1000" dirty="0">
              <a:latin typeface="Proxima Nov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841ECA-CE56-DABB-0150-9E2024D40530}"/>
              </a:ext>
            </a:extLst>
          </p:cNvPr>
          <p:cNvSpPr txBox="1"/>
          <p:nvPr/>
        </p:nvSpPr>
        <p:spPr>
          <a:xfrm>
            <a:off x="10083503" y="2645676"/>
            <a:ext cx="1461433" cy="23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9536">
              <a:spcAft>
                <a:spcPts val="600"/>
              </a:spcAft>
            </a:pPr>
            <a:r>
              <a:rPr lang="en-US" sz="940" kern="1200">
                <a:solidFill>
                  <a:schemeClr val="tx1"/>
                </a:solidFill>
                <a:latin typeface="Proxima Nova"/>
                <a:ea typeface="+mn-ea"/>
                <a:cs typeface="+mn-cs"/>
              </a:rPr>
              <a:t>Calculus</a:t>
            </a:r>
            <a:endParaRPr lang="en-US" sz="1000">
              <a:latin typeface="Proxima Nova"/>
            </a:endParaRPr>
          </a:p>
        </p:txBody>
      </p:sp>
      <p:pic>
        <p:nvPicPr>
          <p:cNvPr id="16" name="Picture 2" descr="Plus minus multiply divide mathematical symbols Vector Image">
            <a:extLst>
              <a:ext uri="{FF2B5EF4-FFF2-40B4-BE49-F238E27FC236}">
                <a16:creationId xmlns:a16="http://schemas.microsoft.com/office/drawing/2014/main" id="{8A1D2D2B-F45C-5BF0-353B-72E124A27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6666" r="5601" b="15556"/>
          <a:stretch/>
        </p:blipFill>
        <p:spPr bwMode="auto">
          <a:xfrm>
            <a:off x="5792970" y="3021688"/>
            <a:ext cx="859666" cy="80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examples of angles">
            <a:extLst>
              <a:ext uri="{FF2B5EF4-FFF2-40B4-BE49-F238E27FC236}">
                <a16:creationId xmlns:a16="http://schemas.microsoft.com/office/drawing/2014/main" id="{467E9C1E-3D22-BF09-4DCF-8A06330A0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334"/>
          <a:stretch/>
        </p:blipFill>
        <p:spPr bwMode="auto">
          <a:xfrm>
            <a:off x="7154375" y="3068266"/>
            <a:ext cx="1203533" cy="7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imple Math Expressions">
            <a:extLst>
              <a:ext uri="{FF2B5EF4-FFF2-40B4-BE49-F238E27FC236}">
                <a16:creationId xmlns:a16="http://schemas.microsoft.com/office/drawing/2014/main" id="{088FC2E7-0B54-A0FB-62A4-5CFF4CD32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5071" r="14373" b="4000"/>
          <a:stretch/>
        </p:blipFill>
        <p:spPr bwMode="auto">
          <a:xfrm>
            <a:off x="8726397" y="3068266"/>
            <a:ext cx="1117566" cy="66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erivative Rules (How To w/ 7+ Step-by-Step Examples!)">
            <a:extLst>
              <a:ext uri="{FF2B5EF4-FFF2-40B4-BE49-F238E27FC236}">
                <a16:creationId xmlns:a16="http://schemas.microsoft.com/office/drawing/2014/main" id="{CF5046D9-8483-385A-62A6-86CF48F2E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" t="21267" r="3759" b="24076"/>
          <a:stretch/>
        </p:blipFill>
        <p:spPr bwMode="auto">
          <a:xfrm>
            <a:off x="10229167" y="3229462"/>
            <a:ext cx="1170104" cy="38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C1E68C00-D4FC-2BAD-FA58-149B48F92F6D}"/>
              </a:ext>
            </a:extLst>
          </p:cNvPr>
          <p:cNvSpPr/>
          <p:nvPr/>
        </p:nvSpPr>
        <p:spPr>
          <a:xfrm>
            <a:off x="5345581" y="3874290"/>
            <a:ext cx="5473499" cy="429833"/>
          </a:xfrm>
          <a:prstGeom prst="rightArrow">
            <a:avLst/>
          </a:prstGeom>
          <a:solidFill>
            <a:schemeClr val="tx1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9536">
              <a:spcAft>
                <a:spcPts val="600"/>
              </a:spcAft>
            </a:pPr>
            <a:r>
              <a:rPr lang="en-US" sz="1128" kern="1200" spc="282">
                <a:solidFill>
                  <a:schemeClr val="lt1"/>
                </a:solidFill>
                <a:latin typeface="Proxima Nova"/>
                <a:ea typeface="+mn-ea"/>
                <a:cs typeface="+mn-cs"/>
              </a:rPr>
              <a:t>Natural progression as companies grow</a:t>
            </a:r>
            <a:endParaRPr lang="en-US" sz="1200" spc="300">
              <a:latin typeface="Proxima Nova"/>
            </a:endParaRPr>
          </a:p>
        </p:txBody>
      </p:sp>
      <p:pic>
        <p:nvPicPr>
          <p:cNvPr id="21" name="Picture 4" descr="Notice: Employees Must Wash Hands Before Returning to Work - Wall Sign">
            <a:extLst>
              <a:ext uri="{FF2B5EF4-FFF2-40B4-BE49-F238E27FC236}">
                <a16:creationId xmlns:a16="http://schemas.microsoft.com/office/drawing/2014/main" id="{C07E88D2-98A9-08A0-725F-962D2644E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86" y="4591504"/>
            <a:ext cx="847632" cy="632429"/>
          </a:xfrm>
          <a:prstGeom prst="rect">
            <a:avLst/>
          </a:prstGeom>
          <a:noFill/>
          <a:ln w="19050">
            <a:solidFill>
              <a:srgbClr val="AC1D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CEC39D-B960-59D6-66FD-493ACA5C89E6}"/>
              </a:ext>
            </a:extLst>
          </p:cNvPr>
          <p:cNvSpPr/>
          <p:nvPr/>
        </p:nvSpPr>
        <p:spPr>
          <a:xfrm>
            <a:off x="7338639" y="4591504"/>
            <a:ext cx="851070" cy="6361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9536">
              <a:spcAft>
                <a:spcPts val="600"/>
              </a:spcAft>
            </a:pPr>
            <a:r>
              <a:rPr lang="en-US" sz="752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NOT FEASIBLE FOR SMALL BUSINESS AND STARTUPS</a:t>
            </a:r>
            <a:endParaRPr lang="en-US" sz="8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About Us - Independent Broker Dealer Consortium">
            <a:extLst>
              <a:ext uri="{FF2B5EF4-FFF2-40B4-BE49-F238E27FC236}">
                <a16:creationId xmlns:a16="http://schemas.microsoft.com/office/drawing/2014/main" id="{8B31F901-F375-5689-1A7F-38DA8C7E9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Quickstart Guide: NIST Cybersecurity Framework | NuHarbor Security">
            <a:extLst>
              <a:ext uri="{FF2B5EF4-FFF2-40B4-BE49-F238E27FC236}">
                <a16:creationId xmlns:a16="http://schemas.microsoft.com/office/drawing/2014/main" id="{DF03A46B-65F2-60BB-6644-E0CCC433F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62"/>
          <a:stretch/>
        </p:blipFill>
        <p:spPr bwMode="auto">
          <a:xfrm>
            <a:off x="7175951" y="1698170"/>
            <a:ext cx="1151814" cy="46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AF26DD89-1048-034B-7D09-64DB1ABCF5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1128" y="1689727"/>
            <a:ext cx="1434490" cy="4781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364A9E5-D34D-D96E-051C-B5FA48A0E27F}"/>
              </a:ext>
            </a:extLst>
          </p:cNvPr>
          <p:cNvSpPr txBox="1"/>
          <p:nvPr/>
        </p:nvSpPr>
        <p:spPr>
          <a:xfrm>
            <a:off x="5640330" y="5405165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Proxima Nova"/>
              </a:rPr>
              <a:t>Member Firms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833DDC-F808-633C-7B9E-C924E504857F}"/>
              </a:ext>
            </a:extLst>
          </p:cNvPr>
          <p:cNvSpPr txBox="1"/>
          <p:nvPr/>
        </p:nvSpPr>
        <p:spPr>
          <a:xfrm>
            <a:off x="7238448" y="5405165"/>
            <a:ext cx="1026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Proxima Nova"/>
              </a:rPr>
              <a:t>Home Office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8A93C1-BA9F-5409-78A4-AFE16ACF1725}"/>
              </a:ext>
            </a:extLst>
          </p:cNvPr>
          <p:cNvSpPr txBox="1"/>
          <p:nvPr/>
        </p:nvSpPr>
        <p:spPr>
          <a:xfrm>
            <a:off x="6905387" y="1023044"/>
            <a:ext cx="169294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9536">
              <a:spcAft>
                <a:spcPts val="600"/>
              </a:spcAft>
            </a:pPr>
            <a:r>
              <a:rPr lang="en-US" sz="940" kern="1200" dirty="0">
                <a:solidFill>
                  <a:schemeClr val="tx1"/>
                </a:solidFill>
                <a:latin typeface="Proxima Nova"/>
                <a:ea typeface="+mn-ea"/>
                <a:cs typeface="+mn-cs"/>
              </a:rPr>
              <a:t>Intended to be the starting point for all organizations</a:t>
            </a:r>
            <a:endParaRPr lang="en-US" sz="1000" dirty="0">
              <a:latin typeface="Proxima Nov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DE51B8-7F52-A028-CAF5-01437752EAF4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2023 Webinar</a:t>
            </a:r>
          </a:p>
        </p:txBody>
      </p:sp>
    </p:spTree>
    <p:extLst>
      <p:ext uri="{BB962C8B-B14F-4D97-AF65-F5344CB8AC3E}">
        <p14:creationId xmlns:p14="http://schemas.microsoft.com/office/powerpoint/2010/main" val="256179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68BC45-6978-4563-AFFC-4378E82C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lored rectangle">
            <a:extLst>
              <a:ext uri="{FF2B5EF4-FFF2-40B4-BE49-F238E27FC236}">
                <a16:creationId xmlns:a16="http://schemas.microsoft.com/office/drawing/2014/main" id="{A80A8067-64B4-47DF-9C4D-88D9ADEC2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CF2D0-1FBB-396D-C26F-84020043F060}"/>
              </a:ext>
            </a:extLst>
          </p:cNvPr>
          <p:cNvSpPr txBox="1"/>
          <p:nvPr/>
        </p:nvSpPr>
        <p:spPr>
          <a:xfrm>
            <a:off x="838199" y="451381"/>
            <a:ext cx="10512552" cy="406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What type</a:t>
            </a:r>
            <a:r>
              <a:rPr lang="en-US" sz="5400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 </a:t>
            </a:r>
            <a:r>
              <a:rPr lang="en-US" sz="5400" b="1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personnel</a:t>
            </a:r>
            <a:r>
              <a:rPr lang="en-US" sz="5400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 should I be looking for to help me?</a:t>
            </a:r>
            <a:endParaRPr lang="en-US" sz="5400" kern="1200" dirty="0">
              <a:solidFill>
                <a:srgbClr val="FFFFFF"/>
              </a:solidFill>
              <a:latin typeface="Proxima Nova"/>
              <a:ea typeface="+mj-ea"/>
              <a:cs typeface="+mj-cs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9D1E2788-F6B5-40EE-A733-8187EB22B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4747614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bout Us - Independent Broker Dealer Consortium">
            <a:extLst>
              <a:ext uri="{FF2B5EF4-FFF2-40B4-BE49-F238E27FC236}">
                <a16:creationId xmlns:a16="http://schemas.microsoft.com/office/drawing/2014/main" id="{57F37D6D-1F73-C744-3B1F-C6465E83F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FE7470-B6DE-491A-4CC5-6D1829F4040C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C0C0"/>
                </a:solidFill>
              </a:rPr>
              <a:t>2023 Webinar</a:t>
            </a:r>
          </a:p>
        </p:txBody>
      </p:sp>
    </p:spTree>
    <p:extLst>
      <p:ext uri="{BB962C8B-B14F-4D97-AF65-F5344CB8AC3E}">
        <p14:creationId xmlns:p14="http://schemas.microsoft.com/office/powerpoint/2010/main" val="417569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bout Us - Independent Broker Dealer Consortium">
            <a:extLst>
              <a:ext uri="{FF2B5EF4-FFF2-40B4-BE49-F238E27FC236}">
                <a16:creationId xmlns:a16="http://schemas.microsoft.com/office/drawing/2014/main" id="{C5F37EB2-E5D5-6B24-E5B9-828E1BB46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6BED45-355E-F6B1-D994-63F88A6B277C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2023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6D6F-24FD-7864-56D3-092FD0F1B55D}"/>
              </a:ext>
            </a:extLst>
          </p:cNvPr>
          <p:cNvSpPr txBox="1">
            <a:spLocks/>
          </p:cNvSpPr>
          <p:nvPr/>
        </p:nvSpPr>
        <p:spPr>
          <a:xfrm>
            <a:off x="609600" y="2145412"/>
            <a:ext cx="10972800" cy="39807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Proxima Nova"/>
                <a:cs typeface="Arial" panose="020B0604020202020204" pitchFamily="34" charset="0"/>
              </a:rPr>
              <a:t>Chief Information Security Officer</a:t>
            </a:r>
          </a:p>
          <a:p>
            <a:endParaRPr lang="en-US" sz="800" b="1" dirty="0">
              <a:latin typeface="Proxima Nova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Proxima Nova"/>
                <a:cs typeface="Arial" panose="020B0604020202020204" pitchFamily="34" charset="0"/>
              </a:rPr>
              <a:t>Each Covered Entity shall designate a </a:t>
            </a:r>
            <a:r>
              <a:rPr lang="en-US" sz="2400" dirty="0">
                <a:solidFill>
                  <a:srgbClr val="C00000"/>
                </a:solidFill>
                <a:latin typeface="Proxima Nova"/>
                <a:cs typeface="Arial" panose="020B0604020202020204" pitchFamily="34" charset="0"/>
              </a:rPr>
              <a:t>qualified individual</a:t>
            </a:r>
            <a:r>
              <a:rPr lang="en-US" sz="2400" dirty="0">
                <a:latin typeface="Proxima Nova"/>
                <a:cs typeface="Arial" panose="020B0604020202020204" pitchFamily="34" charset="0"/>
              </a:rPr>
              <a:t> responsible for overseeing and implementing the Covered Entity’s cybersecurity program and enforcing its cybersecurity policy.</a:t>
            </a:r>
          </a:p>
          <a:p>
            <a:pPr lvl="1"/>
            <a:endParaRPr lang="en-US" sz="800" dirty="0">
              <a:latin typeface="Proxima Nova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Proxima Nova"/>
                <a:cs typeface="Arial" panose="020B0604020202020204" pitchFamily="34" charset="0"/>
              </a:rPr>
              <a:t>The CISO may be employed by the Covered Entity, one of its Affiliates or a Third-Party Service Provider.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19E3E0F-46EE-FBEA-97F3-5C92DD02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Regulation:  NYDFS - Section 500.04</a:t>
            </a:r>
          </a:p>
        </p:txBody>
      </p:sp>
    </p:spTree>
    <p:extLst>
      <p:ext uri="{BB962C8B-B14F-4D97-AF65-F5344CB8AC3E}">
        <p14:creationId xmlns:p14="http://schemas.microsoft.com/office/powerpoint/2010/main" val="3501722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bout Us - Independent Broker Dealer Consortium">
            <a:extLst>
              <a:ext uri="{FF2B5EF4-FFF2-40B4-BE49-F238E27FC236}">
                <a16:creationId xmlns:a16="http://schemas.microsoft.com/office/drawing/2014/main" id="{C5F37EB2-E5D5-6B24-E5B9-828E1BB46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6BED45-355E-F6B1-D994-63F88A6B277C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2023 Webinar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B21B2E-930D-727B-67F4-330E3517C0AA}"/>
              </a:ext>
            </a:extLst>
          </p:cNvPr>
          <p:cNvSpPr txBox="1">
            <a:spLocks/>
          </p:cNvSpPr>
          <p:nvPr/>
        </p:nvSpPr>
        <p:spPr>
          <a:xfrm>
            <a:off x="609600" y="1868931"/>
            <a:ext cx="10972800" cy="42572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Proxima Nova"/>
              </a:rPr>
              <a:t>What constitutes a </a:t>
            </a:r>
            <a:r>
              <a:rPr lang="en-US" sz="2800" dirty="0">
                <a:solidFill>
                  <a:srgbClr val="C00000"/>
                </a:solidFill>
                <a:latin typeface="Proxima Nova"/>
              </a:rPr>
              <a:t>qualified individual</a:t>
            </a:r>
            <a:r>
              <a:rPr lang="en-US" sz="2800" dirty="0">
                <a:latin typeface="Proxima Nova"/>
              </a:rPr>
              <a:t>?</a:t>
            </a:r>
            <a:endParaRPr lang="en-US" sz="2800" i="1" dirty="0">
              <a:latin typeface="Proxima Nova"/>
            </a:endParaRPr>
          </a:p>
          <a:p>
            <a:pPr lvl="1"/>
            <a:r>
              <a:rPr lang="en-US" sz="2400" dirty="0">
                <a:latin typeface="Proxima Nova"/>
              </a:rPr>
              <a:t>Someone that is continuously trained to managed and address evolving cybersecurity treats and respond accordingly with appropriate countermeasures.</a:t>
            </a:r>
          </a:p>
          <a:p>
            <a:pPr lvl="1"/>
            <a:endParaRPr lang="en-US" sz="800" dirty="0">
              <a:latin typeface="Proxima Nova"/>
            </a:endParaRPr>
          </a:p>
          <a:p>
            <a:pPr lvl="1"/>
            <a:r>
              <a:rPr lang="en-US" sz="2400" dirty="0">
                <a:latin typeface="Proxima Nova"/>
              </a:rPr>
              <a:t>Well versed in cyber risk management and maintains a solid understanding of core cybersecurity functions (Identify, Protect, Detect, Respond, and Recover).</a:t>
            </a:r>
          </a:p>
          <a:p>
            <a:pPr marL="914400" lvl="2" indent="0">
              <a:buNone/>
            </a:pPr>
            <a:endParaRPr lang="en-US" sz="2000" dirty="0">
              <a:latin typeface="Proxima Nova"/>
            </a:endParaRPr>
          </a:p>
          <a:p>
            <a:r>
              <a:rPr lang="en-US" sz="2800" dirty="0">
                <a:latin typeface="Proxima Nova"/>
              </a:rPr>
              <a:t>What does Qualified or Expertise mean?</a:t>
            </a:r>
          </a:p>
          <a:p>
            <a:pPr lvl="1"/>
            <a:r>
              <a:rPr lang="en-US" sz="2400" dirty="0">
                <a:latin typeface="Proxima Nova"/>
              </a:rPr>
              <a:t>Being officially recognized as being trained to perform a particular job; certified.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D6A48EB-1C7C-79AF-3584-68B48301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Defined</a:t>
            </a:r>
          </a:p>
        </p:txBody>
      </p:sp>
    </p:spTree>
    <p:extLst>
      <p:ext uri="{BB962C8B-B14F-4D97-AF65-F5344CB8AC3E}">
        <p14:creationId xmlns:p14="http://schemas.microsoft.com/office/powerpoint/2010/main" val="12403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bout Us - Independent Broker Dealer Consortium">
            <a:extLst>
              <a:ext uri="{FF2B5EF4-FFF2-40B4-BE49-F238E27FC236}">
                <a16:creationId xmlns:a16="http://schemas.microsoft.com/office/drawing/2014/main" id="{C5F37EB2-E5D5-6B24-E5B9-828E1BB46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6BED45-355E-F6B1-D994-63F88A6B277C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2023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8A55B-7629-DCD6-6FC5-954BB7CDCFFA}"/>
              </a:ext>
            </a:extLst>
          </p:cNvPr>
          <p:cNvSpPr txBox="1">
            <a:spLocks/>
          </p:cNvSpPr>
          <p:nvPr/>
        </p:nvSpPr>
        <p:spPr>
          <a:xfrm>
            <a:off x="609600" y="1868933"/>
            <a:ext cx="10972800" cy="42572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Proxima Nova"/>
              </a:rPr>
              <a:t>Information Assurance Workforce Qualifications</a:t>
            </a:r>
          </a:p>
          <a:p>
            <a:pPr lvl="1"/>
            <a:r>
              <a:rPr lang="en-US" sz="2400" dirty="0">
                <a:latin typeface="Proxima Nova"/>
              </a:rPr>
              <a:t>A widely used methodology for determining qualification for Cybersecurity roles</a:t>
            </a:r>
          </a:p>
          <a:p>
            <a:pPr lvl="1"/>
            <a:r>
              <a:rPr lang="en-US" sz="2400" dirty="0">
                <a:latin typeface="Proxima Nova"/>
              </a:rPr>
              <a:t>One of the below certifications is required to hold a CISO level role</a:t>
            </a:r>
          </a:p>
          <a:p>
            <a:pPr lvl="2"/>
            <a:r>
              <a:rPr lang="en-US" sz="2000" dirty="0">
                <a:latin typeface="Proxima Nova"/>
              </a:rPr>
              <a:t>Chief Information Security Manager (CISM),</a:t>
            </a:r>
          </a:p>
          <a:p>
            <a:pPr lvl="2"/>
            <a:r>
              <a:rPr lang="en-US" sz="2000" dirty="0">
                <a:latin typeface="Proxima Nova"/>
              </a:rPr>
              <a:t>GIAC Security Leadership Certificate (GSLC),</a:t>
            </a:r>
          </a:p>
          <a:p>
            <a:pPr lvl="2"/>
            <a:r>
              <a:rPr lang="en-US" sz="2000" dirty="0">
                <a:latin typeface="Proxima Nova"/>
              </a:rPr>
              <a:t>Information System Security Management Professional (CISSP-ISSMP), or</a:t>
            </a:r>
          </a:p>
          <a:p>
            <a:pPr lvl="3"/>
            <a:r>
              <a:rPr lang="en-US" sz="1600" dirty="0">
                <a:latin typeface="Proxima Nova"/>
              </a:rPr>
              <a:t>Requires two certifications, the Certified Information Systems Security Professional (CISSP) then the ISSMP</a:t>
            </a:r>
          </a:p>
          <a:p>
            <a:pPr lvl="2"/>
            <a:r>
              <a:rPr lang="en-US" sz="2000" dirty="0">
                <a:latin typeface="Proxima Nova"/>
              </a:rPr>
              <a:t>Certified Chief Information Security Officer (CCISO)</a:t>
            </a:r>
          </a:p>
          <a:p>
            <a:pPr lvl="1"/>
            <a:endParaRPr lang="en-US" sz="2400" dirty="0">
              <a:latin typeface="Proxima Nova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D282444-3405-91B2-7FEB-68055D6E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Qualifications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A8917D-8124-6D01-61DE-5A0702577C1D}"/>
              </a:ext>
            </a:extLst>
          </p:cNvPr>
          <p:cNvSpPr txBox="1"/>
          <p:nvPr/>
        </p:nvSpPr>
        <p:spPr>
          <a:xfrm>
            <a:off x="4389016" y="5991545"/>
            <a:ext cx="658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Reference DoD 8570 for a list of certifications for your technical staff</a:t>
            </a:r>
          </a:p>
        </p:txBody>
      </p:sp>
    </p:spTree>
    <p:extLst>
      <p:ext uri="{BB962C8B-B14F-4D97-AF65-F5344CB8AC3E}">
        <p14:creationId xmlns:p14="http://schemas.microsoft.com/office/powerpoint/2010/main" val="71592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68BC45-6978-4563-AFFC-4378E82C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lored rectangle">
            <a:extLst>
              <a:ext uri="{FF2B5EF4-FFF2-40B4-BE49-F238E27FC236}">
                <a16:creationId xmlns:a16="http://schemas.microsoft.com/office/drawing/2014/main" id="{A80A8067-64B4-47DF-9C4D-88D9ADEC2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CF2D0-1FBB-396D-C26F-84020043F060}"/>
              </a:ext>
            </a:extLst>
          </p:cNvPr>
          <p:cNvSpPr txBox="1"/>
          <p:nvPr/>
        </p:nvSpPr>
        <p:spPr>
          <a:xfrm>
            <a:off x="838199" y="451381"/>
            <a:ext cx="10512552" cy="406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What can firms do to be </a:t>
            </a:r>
            <a:r>
              <a:rPr lang="en-US" sz="5400" b="1" kern="1200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ready</a:t>
            </a:r>
            <a:r>
              <a:rPr lang="en-US" sz="5400" kern="1200" dirty="0">
                <a:solidFill>
                  <a:srgbClr val="FFFFFF"/>
                </a:solidFill>
                <a:latin typeface="Proxima Nova"/>
                <a:ea typeface="+mj-ea"/>
                <a:cs typeface="+mj-cs"/>
              </a:rPr>
              <a:t>?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9D1E2788-F6B5-40EE-A733-8187EB22B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4747614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bout Us - Independent Broker Dealer Consortium">
            <a:extLst>
              <a:ext uri="{FF2B5EF4-FFF2-40B4-BE49-F238E27FC236}">
                <a16:creationId xmlns:a16="http://schemas.microsoft.com/office/drawing/2014/main" id="{8E26DD86-B204-B294-EF58-DD4B0B125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E0EA7E-D932-F0BB-26A9-A40475CB7258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C0C0"/>
                </a:solidFill>
              </a:rPr>
              <a:t>2023 Webinar</a:t>
            </a:r>
          </a:p>
        </p:txBody>
      </p:sp>
    </p:spTree>
    <p:extLst>
      <p:ext uri="{BB962C8B-B14F-4D97-AF65-F5344CB8AC3E}">
        <p14:creationId xmlns:p14="http://schemas.microsoft.com/office/powerpoint/2010/main" val="34794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About Us - Independent Broker Dealer Consortium">
            <a:extLst>
              <a:ext uri="{FF2B5EF4-FFF2-40B4-BE49-F238E27FC236}">
                <a16:creationId xmlns:a16="http://schemas.microsoft.com/office/drawing/2014/main" id="{6D8E4A48-668E-4464-331D-244217045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" y="6595591"/>
            <a:ext cx="1529748" cy="2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452E0F7-A696-9559-B8A9-3B173246B322}"/>
              </a:ext>
            </a:extLst>
          </p:cNvPr>
          <p:cNvSpPr txBox="1"/>
          <p:nvPr/>
        </p:nvSpPr>
        <p:spPr>
          <a:xfrm>
            <a:off x="10825463" y="6538566"/>
            <a:ext cx="135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2023 Webinar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E9BEC59-D451-98ED-7501-FF973F44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Proxima Nova"/>
              </a:rPr>
              <a:t>Insurance</a:t>
            </a:r>
          </a:p>
          <a:p>
            <a:pPr lvl="1"/>
            <a:r>
              <a:rPr lang="en-US" sz="2000" dirty="0">
                <a:latin typeface="Proxima Nova"/>
              </a:rPr>
              <a:t>Possible vendor requirements or recommendations</a:t>
            </a:r>
          </a:p>
          <a:p>
            <a:pPr lvl="1"/>
            <a:endParaRPr lang="en-US" sz="800" dirty="0">
              <a:latin typeface="Proxima Nova"/>
            </a:endParaRPr>
          </a:p>
          <a:p>
            <a:r>
              <a:rPr lang="en-US" sz="2000" dirty="0">
                <a:latin typeface="Proxima Nova"/>
              </a:rPr>
              <a:t>Technology Provider</a:t>
            </a:r>
          </a:p>
          <a:p>
            <a:pPr lvl="1"/>
            <a:r>
              <a:rPr lang="en-US" sz="2000" dirty="0">
                <a:latin typeface="Proxima Nova"/>
              </a:rPr>
              <a:t>Day-to-day</a:t>
            </a:r>
          </a:p>
          <a:p>
            <a:pPr lvl="2"/>
            <a:r>
              <a:rPr lang="en-US" dirty="0">
                <a:latin typeface="Proxima Nova"/>
              </a:rPr>
              <a:t>Data back up</a:t>
            </a:r>
          </a:p>
          <a:p>
            <a:pPr lvl="1"/>
            <a:r>
              <a:rPr lang="en-US" sz="2000" dirty="0">
                <a:latin typeface="Proxima Nova"/>
              </a:rPr>
              <a:t>Security and recovery</a:t>
            </a:r>
          </a:p>
          <a:p>
            <a:pPr lvl="2"/>
            <a:r>
              <a:rPr lang="en-US" dirty="0">
                <a:latin typeface="Proxima Nova"/>
              </a:rPr>
              <a:t>Breach</a:t>
            </a:r>
          </a:p>
          <a:p>
            <a:pPr lvl="2"/>
            <a:r>
              <a:rPr lang="en-US" dirty="0">
                <a:latin typeface="Proxima Nova"/>
              </a:rPr>
              <a:t>Ransomware</a:t>
            </a:r>
          </a:p>
          <a:p>
            <a:pPr lvl="2"/>
            <a:r>
              <a:rPr lang="en-US" dirty="0">
                <a:latin typeface="Proxima Nova"/>
              </a:rPr>
              <a:t>DDOS attacks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D23EE6-2657-1171-F1DB-CA6F0EEF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Breach Incident Readiness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AA0FD-2486-3832-9B63-48916513F685}"/>
              </a:ext>
            </a:extLst>
          </p:cNvPr>
          <p:cNvSpPr txBox="1"/>
          <p:nvPr/>
        </p:nvSpPr>
        <p:spPr>
          <a:xfrm>
            <a:off x="6272204" y="1723033"/>
            <a:ext cx="461378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/>
              </a:rPr>
              <a:t>Legal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/>
              </a:rPr>
              <a:t>Data breach is specialized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>
              <a:latin typeface="Proxima 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/>
              </a:rPr>
              <a:t>Initial Regulatory Notification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Proxima 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/>
              </a:rPr>
              <a:t>Plan and Contacts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/>
              </a:rPr>
              <a:t>Digital and written copies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>
              <a:latin typeface="Proxima 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/>
              </a:rPr>
              <a:t>Breaches can also happen through one of your vendors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/>
              </a:rPr>
              <a:t>May still need all of the same vendors</a:t>
            </a:r>
          </a:p>
        </p:txBody>
      </p:sp>
    </p:spTree>
    <p:extLst>
      <p:ext uri="{BB962C8B-B14F-4D97-AF65-F5344CB8AC3E}">
        <p14:creationId xmlns:p14="http://schemas.microsoft.com/office/powerpoint/2010/main" val="647987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-Silver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9A1B2C"/>
      </a:accent1>
      <a:accent2>
        <a:srgbClr val="540E1F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1872</Words>
  <Application>Microsoft Macintosh PowerPoint</Application>
  <PresentationFormat>Widescreen</PresentationFormat>
  <Paragraphs>292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Proxima Nova</vt:lpstr>
      <vt:lpstr>Symbol</vt:lpstr>
      <vt:lpstr>Wingdings</vt:lpstr>
      <vt:lpstr>Office Theme</vt:lpstr>
      <vt:lpstr>How to Create a Sound Cybersecurity Breach Strategy</vt:lpstr>
      <vt:lpstr>PowerPoint Presentation</vt:lpstr>
      <vt:lpstr>PowerPoint Presentation</vt:lpstr>
      <vt:lpstr>PowerPoint Presentation</vt:lpstr>
      <vt:lpstr>Regulation:  NYDFS - Section 500.04</vt:lpstr>
      <vt:lpstr>Defined</vt:lpstr>
      <vt:lpstr>Qualifications</vt:lpstr>
      <vt:lpstr>PowerPoint Presentation</vt:lpstr>
      <vt:lpstr>Breach Incident Readiness</vt:lpstr>
      <vt:lpstr>During A Response</vt:lpstr>
      <vt:lpstr>Follow Up Tasks and Improvements</vt:lpstr>
      <vt:lpstr>PowerPoint Presentation</vt:lpstr>
      <vt:lpstr>PowerPoint Presentation</vt:lpstr>
      <vt:lpstr>Managing a Cyber Incident  </vt:lpstr>
      <vt:lpstr>PowerPoint Presentation</vt:lpstr>
      <vt:lpstr>IT and Compliance Risks</vt:lpstr>
      <vt:lpstr>PowerPoint Presentation</vt:lpstr>
      <vt:lpstr>Cybersecurity</vt:lpstr>
      <vt:lpstr>Data Privacy:  California Breach reporting</vt:lpstr>
      <vt:lpstr>Data Privacy regulations as of Oct 2023</vt:lpstr>
      <vt:lpstr>PowerPoint Presentation</vt:lpstr>
      <vt:lpstr>NYDFS Exemptions and Cybersecurity Program</vt:lpstr>
      <vt:lpstr>NYDFS Subsections (and Certification Prep)</vt:lpstr>
      <vt:lpstr>PowerPoint Presentation</vt:lpstr>
      <vt:lpstr>Important Cybersecurity Insurance Considerations</vt:lpstr>
      <vt:lpstr>PowerPoint Presentation</vt:lpstr>
      <vt:lpstr>Three Key Takeaways</vt:lpstr>
      <vt:lpstr>Contact Info and 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Brittany Brown</dc:creator>
  <cp:lastModifiedBy>Lilian Morvay</cp:lastModifiedBy>
  <cp:revision>23</cp:revision>
  <dcterms:created xsi:type="dcterms:W3CDTF">2015-09-08T21:22:58Z</dcterms:created>
  <dcterms:modified xsi:type="dcterms:W3CDTF">2023-11-08T14:42:14Z</dcterms:modified>
</cp:coreProperties>
</file>