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66" r:id="rId3"/>
    <p:sldId id="267" r:id="rId4"/>
    <p:sldId id="268" r:id="rId5"/>
    <p:sldId id="269" r:id="rId6"/>
    <p:sldId id="271" r:id="rId7"/>
    <p:sldId id="272" r:id="rId8"/>
    <p:sldId id="273" r:id="rId9"/>
    <p:sldId id="274"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8"/>
    <p:restoredTop sz="95646"/>
  </p:normalViewPr>
  <p:slideViewPr>
    <p:cSldViewPr snapToGrid="0" snapToObjects="1">
      <p:cViewPr varScale="1">
        <p:scale>
          <a:sx n="122" d="100"/>
          <a:sy n="122" d="100"/>
        </p:scale>
        <p:origin x="1120" y="20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745083-588E-3046-BA27-4985C1EEAC33}" type="datetimeFigureOut">
              <a:rPr lang="en-US" smtClean="0"/>
              <a:t>11/1/22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4954D9-E9BD-6046-B74B-77ABFA6EC6FD}" type="slidenum">
              <a:rPr lang="en-US" smtClean="0"/>
              <a:t>‹#›</a:t>
            </a:fld>
            <a:endParaRPr lang="en-US"/>
          </a:p>
        </p:txBody>
      </p:sp>
    </p:spTree>
    <p:extLst>
      <p:ext uri="{BB962C8B-B14F-4D97-AF65-F5344CB8AC3E}">
        <p14:creationId xmlns:p14="http://schemas.microsoft.com/office/powerpoint/2010/main" val="88307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72B181-E35E-CC46-8CD2-224F79789055}" type="datetimeFigureOut">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288010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2B181-E35E-CC46-8CD2-224F79789055}" type="datetimeFigureOut">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580477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baseline="0">
                <a:solidFill>
                  <a:schemeClr val="accent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2B181-E35E-CC46-8CD2-224F79789055}" type="datetimeFigureOut">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6200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2B181-E35E-CC46-8CD2-224F79789055}" type="datetimeFigureOut">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215705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2B181-E35E-CC46-8CD2-224F79789055}" type="datetimeFigureOut">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412816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2B181-E35E-CC46-8CD2-224F79789055}" type="datetimeFigureOut">
              <a:rPr lang="en-US" smtClean="0"/>
              <a:t>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1832399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2B181-E35E-CC46-8CD2-224F79789055}" type="datetimeFigureOut">
              <a:rPr lang="en-US" smtClean="0"/>
              <a:t>11/1/22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75700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72B181-E35E-CC46-8CD2-224F79789055}" type="datetimeFigureOut">
              <a:rPr lang="en-US" smtClean="0"/>
              <a:t>11/1/22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989530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2B181-E35E-CC46-8CD2-224F79789055}" type="datetimeFigureOut">
              <a:rPr lang="en-US" smtClean="0"/>
              <a:t>11/1/22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92944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2B181-E35E-CC46-8CD2-224F79789055}" type="datetimeFigureOut">
              <a:rPr lang="en-US" smtClean="0"/>
              <a:t>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447782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2B181-E35E-CC46-8CD2-224F79789055}" type="datetimeFigureOut">
              <a:rPr lang="en-US" smtClean="0"/>
              <a:t>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1089811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Proxima Nova" charset="0"/>
              </a:defRPr>
            </a:lvl1pPr>
          </a:lstStyle>
          <a:p>
            <a:fld id="{7572B181-E35E-CC46-8CD2-224F79789055}" type="datetimeFigureOut">
              <a:rPr lang="en-US" smtClean="0"/>
              <a:pPr/>
              <a:t>11/1/22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Proxima Nova"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Proxima Nova" charset="0"/>
              </a:defRPr>
            </a:lvl1pPr>
          </a:lstStyle>
          <a:p>
            <a:fld id="{3D1C88BB-C429-A649-BAA4-FC4E5FED93F7}" type="slidenum">
              <a:rPr lang="en-US" smtClean="0"/>
              <a:pPr/>
              <a:t>‹#›</a:t>
            </a:fld>
            <a:endParaRPr lang="en-US" dirty="0"/>
          </a:p>
        </p:txBody>
      </p:sp>
    </p:spTree>
    <p:extLst>
      <p:ext uri="{BB962C8B-B14F-4D97-AF65-F5344CB8AC3E}">
        <p14:creationId xmlns:p14="http://schemas.microsoft.com/office/powerpoint/2010/main" val="388958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Proxima Nova"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Proxima Nova" charset="0"/>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Proxima Nova" charset="0"/>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Proxima Nova" charset="0"/>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Proxima Nova" charset="0"/>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Proxima Nova"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anderson.d@WSSLLP.com" TargetMode="External"/><Relationship Id="rId2" Type="http://schemas.openxmlformats.org/officeDocument/2006/relationships/hyperlink" Target="mailto:Lilian@IBDCconsulti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TOP TEN BEST COMPLIANCE TIPS FOR BDS AND RIAS</a:t>
            </a:r>
          </a:p>
        </p:txBody>
      </p:sp>
      <p:sp>
        <p:nvSpPr>
          <p:cNvPr id="3" name="Content Placeholder 2"/>
          <p:cNvSpPr>
            <a:spLocks noGrp="1"/>
          </p:cNvSpPr>
          <p:nvPr>
            <p:ph idx="1"/>
          </p:nvPr>
        </p:nvSpPr>
        <p:spPr/>
        <p:txBody>
          <a:bodyPr/>
          <a:lstStyle/>
          <a:p>
            <a:pPr marL="0" indent="0">
              <a:buNone/>
            </a:pPr>
            <a:r>
              <a:rPr lang="en-US" dirty="0"/>
              <a:t>Moderator:  Lilian </a:t>
            </a:r>
            <a:r>
              <a:rPr lang="en-US" dirty="0" err="1"/>
              <a:t>Morvay</a:t>
            </a:r>
            <a:r>
              <a:rPr lang="en-US" dirty="0"/>
              <a:t>-Founder-IBDC-RIAC</a:t>
            </a:r>
          </a:p>
          <a:p>
            <a:pPr marL="0" indent="0">
              <a:buNone/>
            </a:pPr>
            <a:r>
              <a:rPr lang="en-US" dirty="0"/>
              <a:t>Speakers:</a:t>
            </a:r>
          </a:p>
          <a:p>
            <a:pPr marL="0" indent="0">
              <a:buNone/>
            </a:pPr>
            <a:r>
              <a:rPr lang="en-US" dirty="0"/>
              <a:t>Derek Anderson-Partner-</a:t>
            </a:r>
            <a:r>
              <a:rPr lang="en-US" dirty="0" err="1"/>
              <a:t>Winget</a:t>
            </a:r>
            <a:r>
              <a:rPr lang="en-US" dirty="0"/>
              <a:t> </a:t>
            </a:r>
            <a:r>
              <a:rPr lang="en-US" dirty="0" err="1"/>
              <a:t>Spadafora</a:t>
            </a:r>
            <a:r>
              <a:rPr lang="en-US" dirty="0"/>
              <a:t> Schwartzberg, LLP</a:t>
            </a:r>
          </a:p>
          <a:p>
            <a:pPr marL="0" indent="0">
              <a:buNone/>
            </a:pPr>
            <a:endParaRPr lang="en-US" dirty="0"/>
          </a:p>
          <a:p>
            <a:pPr marL="0" indent="0">
              <a:buNone/>
            </a:pPr>
            <a:r>
              <a:rPr lang="en-US" dirty="0"/>
              <a:t>Ryan Smith – Partner – </a:t>
            </a:r>
            <a:r>
              <a:rPr lang="en-US" dirty="0" err="1"/>
              <a:t>Practus</a:t>
            </a:r>
            <a:r>
              <a:rPr lang="en-US" dirty="0"/>
              <a:t>, LLP</a:t>
            </a:r>
          </a:p>
          <a:p>
            <a:pPr marL="0" indent="0">
              <a:buNone/>
            </a:pPr>
            <a:endParaRPr lang="en-US" dirty="0"/>
          </a:p>
          <a:p>
            <a:pPr marL="0" indent="0">
              <a:buNone/>
            </a:pPr>
            <a:r>
              <a:rPr lang="en-US" dirty="0"/>
              <a:t>Amir </a:t>
            </a:r>
            <a:r>
              <a:rPr lang="en-US" dirty="0" err="1"/>
              <a:t>Tajedin</a:t>
            </a:r>
            <a:r>
              <a:rPr lang="en-US" dirty="0"/>
              <a:t> – Partner TTE Law Group, LLP</a:t>
            </a:r>
          </a:p>
        </p:txBody>
      </p:sp>
    </p:spTree>
    <p:extLst>
      <p:ext uri="{BB962C8B-B14F-4D97-AF65-F5344CB8AC3E}">
        <p14:creationId xmlns:p14="http://schemas.microsoft.com/office/powerpoint/2010/main" val="135761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B1136-E03C-1E48-B211-68D107CB6972}"/>
              </a:ext>
            </a:extLst>
          </p:cNvPr>
          <p:cNvSpPr>
            <a:spLocks noGrp="1"/>
          </p:cNvSpPr>
          <p:nvPr>
            <p:ph type="title"/>
          </p:nvPr>
        </p:nvSpPr>
        <p:spPr/>
        <p:txBody>
          <a:bodyPr/>
          <a:lstStyle/>
          <a:p>
            <a:pPr algn="ctr"/>
            <a:r>
              <a:rPr lang="en-US" dirty="0"/>
              <a:t>Thank you!</a:t>
            </a:r>
          </a:p>
        </p:txBody>
      </p:sp>
      <p:sp>
        <p:nvSpPr>
          <p:cNvPr id="3" name="Content Placeholder 2">
            <a:extLst>
              <a:ext uri="{FF2B5EF4-FFF2-40B4-BE49-F238E27FC236}">
                <a16:creationId xmlns:a16="http://schemas.microsoft.com/office/drawing/2014/main" id="{B105C6BA-B83D-EF4A-8111-2A5BBDC10B2F}"/>
              </a:ext>
            </a:extLst>
          </p:cNvPr>
          <p:cNvSpPr>
            <a:spLocks noGrp="1"/>
          </p:cNvSpPr>
          <p:nvPr>
            <p:ph idx="1"/>
          </p:nvPr>
        </p:nvSpPr>
        <p:spPr/>
        <p:txBody>
          <a:bodyPr>
            <a:normAutofit/>
          </a:bodyPr>
          <a:lstStyle/>
          <a:p>
            <a:pPr marL="0" indent="0">
              <a:buNone/>
            </a:pPr>
            <a:r>
              <a:rPr lang="en-US" sz="1400" dirty="0"/>
              <a:t>Lilian </a:t>
            </a:r>
            <a:r>
              <a:rPr lang="en-US" sz="1400" dirty="0" err="1"/>
              <a:t>Morvay</a:t>
            </a:r>
            <a:r>
              <a:rPr lang="en-US" sz="1400" dirty="0"/>
              <a:t>, JD					Ryan Smith, Esq.</a:t>
            </a:r>
          </a:p>
          <a:p>
            <a:pPr marL="0" indent="0">
              <a:buNone/>
            </a:pPr>
            <a:r>
              <a:rPr lang="en-US" sz="1400" dirty="0"/>
              <a:t>Independent Broker Dealer Consortium			</a:t>
            </a:r>
            <a:r>
              <a:rPr lang="en-US" sz="1400" dirty="0" err="1"/>
              <a:t>Practus</a:t>
            </a:r>
            <a:r>
              <a:rPr lang="en-US" sz="1400" dirty="0"/>
              <a:t>, LLP</a:t>
            </a:r>
          </a:p>
          <a:p>
            <a:pPr marL="0" indent="0">
              <a:buNone/>
            </a:pPr>
            <a:r>
              <a:rPr lang="en-US" sz="1400" dirty="0">
                <a:hlinkClick r:id="rId2"/>
              </a:rPr>
              <a:t>Lilian@IBDCconsulting.com</a:t>
            </a:r>
            <a:r>
              <a:rPr lang="en-US" sz="1400" dirty="0"/>
              <a:t>				</a:t>
            </a:r>
            <a:r>
              <a:rPr lang="en-US" sz="1400" dirty="0" err="1"/>
              <a:t>Ryan.Smith@Practus.com</a:t>
            </a:r>
            <a:endParaRPr lang="en-US" sz="1400" dirty="0"/>
          </a:p>
          <a:p>
            <a:pPr marL="0" indent="0">
              <a:buNone/>
            </a:pPr>
            <a:r>
              <a:rPr lang="en-US" sz="1400" dirty="0"/>
              <a:t>203-249-1712					571-559-3799</a:t>
            </a:r>
          </a:p>
          <a:p>
            <a:pPr marL="0" indent="0">
              <a:buNone/>
            </a:pPr>
            <a:endParaRPr lang="en-US" sz="1400" dirty="0"/>
          </a:p>
          <a:p>
            <a:pPr marL="0" indent="0">
              <a:buNone/>
            </a:pPr>
            <a:r>
              <a:rPr lang="en-US" sz="1400" dirty="0"/>
              <a:t>Derek Anderson, Esq.					Amir </a:t>
            </a:r>
            <a:r>
              <a:rPr lang="en-US" sz="1400" dirty="0" err="1"/>
              <a:t>Tajedin</a:t>
            </a:r>
            <a:r>
              <a:rPr lang="en-US" sz="1400" dirty="0"/>
              <a:t>, Esq.</a:t>
            </a:r>
          </a:p>
          <a:p>
            <a:pPr marL="0" indent="0">
              <a:buNone/>
            </a:pPr>
            <a:r>
              <a:rPr lang="en-US" sz="1400" dirty="0" err="1"/>
              <a:t>Winget</a:t>
            </a:r>
            <a:r>
              <a:rPr lang="en-US" sz="1400" dirty="0"/>
              <a:t> </a:t>
            </a:r>
            <a:r>
              <a:rPr lang="en-US" sz="1400" dirty="0" err="1"/>
              <a:t>Spadafora</a:t>
            </a:r>
            <a:r>
              <a:rPr lang="en-US" sz="1400" dirty="0"/>
              <a:t> Schwartzberg, LLP			TTE Law Group, LLP</a:t>
            </a:r>
          </a:p>
          <a:p>
            <a:pPr marL="0" indent="0">
              <a:buNone/>
            </a:pPr>
            <a:r>
              <a:rPr lang="en-US" sz="1400" u="sng" dirty="0">
                <a:hlinkClick r:id="rId3"/>
              </a:rPr>
              <a:t>anderson.d@WSSLLP.com</a:t>
            </a:r>
            <a:r>
              <a:rPr lang="en-US" sz="1400" dirty="0"/>
              <a:t>				</a:t>
            </a:r>
            <a:r>
              <a:rPr lang="en-US" sz="1400" dirty="0" err="1"/>
              <a:t>amirt@ttelawgroup.com</a:t>
            </a:r>
            <a:endParaRPr lang="en-US" sz="1400" dirty="0"/>
          </a:p>
          <a:p>
            <a:pPr marL="0" indent="0">
              <a:buNone/>
            </a:pPr>
            <a:r>
              <a:rPr lang="en-US" sz="1400" dirty="0"/>
              <a:t>(720) 699-1800 (Tel)					(503) 224-9294</a:t>
            </a:r>
          </a:p>
          <a:p>
            <a:pPr marL="0" indent="0">
              <a:buNone/>
            </a:pPr>
            <a:r>
              <a:rPr lang="en-US" sz="1400" dirty="0"/>
              <a:t>(617) 852-9122 (Mobile)</a:t>
            </a:r>
          </a:p>
          <a:p>
            <a:pPr marL="0" indent="0">
              <a:buNone/>
            </a:pPr>
            <a:endParaRPr lang="en-US" sz="1400" dirty="0"/>
          </a:p>
        </p:txBody>
      </p:sp>
    </p:spTree>
    <p:extLst>
      <p:ext uri="{BB962C8B-B14F-4D97-AF65-F5344CB8AC3E}">
        <p14:creationId xmlns:p14="http://schemas.microsoft.com/office/powerpoint/2010/main" val="2005778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17B24-986F-4E40-AF54-173F20F27E33}"/>
              </a:ext>
            </a:extLst>
          </p:cNvPr>
          <p:cNvSpPr>
            <a:spLocks noGrp="1"/>
          </p:cNvSpPr>
          <p:nvPr>
            <p:ph type="title"/>
          </p:nvPr>
        </p:nvSpPr>
        <p:spPr/>
        <p:txBody>
          <a:bodyPr/>
          <a:lstStyle/>
          <a:p>
            <a:pPr algn="ctr"/>
            <a:endParaRPr lang="en-US" dirty="0"/>
          </a:p>
        </p:txBody>
      </p:sp>
      <p:sp>
        <p:nvSpPr>
          <p:cNvPr id="3" name="Content Placeholder 2">
            <a:extLst>
              <a:ext uri="{FF2B5EF4-FFF2-40B4-BE49-F238E27FC236}">
                <a16:creationId xmlns:a16="http://schemas.microsoft.com/office/drawing/2014/main" id="{512A0BD9-360E-5C42-B7B3-352C93833208}"/>
              </a:ext>
            </a:extLst>
          </p:cNvPr>
          <p:cNvSpPr>
            <a:spLocks noGrp="1"/>
          </p:cNvSpPr>
          <p:nvPr>
            <p:ph idx="1"/>
          </p:nvPr>
        </p:nvSpPr>
        <p:spPr/>
        <p:txBody>
          <a:bodyPr>
            <a:normAutofit/>
          </a:bodyPr>
          <a:lstStyle/>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lgn="ctr">
              <a:buNone/>
            </a:pPr>
            <a:r>
              <a:rPr lang="en-US" sz="4400" dirty="0">
                <a:solidFill>
                  <a:srgbClr val="FF0000"/>
                </a:solidFill>
              </a:rPr>
              <a:t>Every Client is a Potential Claimant</a:t>
            </a:r>
          </a:p>
        </p:txBody>
      </p:sp>
    </p:spTree>
    <p:extLst>
      <p:ext uri="{BB962C8B-B14F-4D97-AF65-F5344CB8AC3E}">
        <p14:creationId xmlns:p14="http://schemas.microsoft.com/office/powerpoint/2010/main" val="227255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7C2F-B940-2C40-B8A7-7E70B281B89C}"/>
              </a:ext>
            </a:extLst>
          </p:cNvPr>
          <p:cNvSpPr>
            <a:spLocks noGrp="1"/>
          </p:cNvSpPr>
          <p:nvPr>
            <p:ph type="title"/>
          </p:nvPr>
        </p:nvSpPr>
        <p:spPr/>
        <p:txBody>
          <a:bodyPr/>
          <a:lstStyle/>
          <a:p>
            <a:pPr algn="ctr"/>
            <a:r>
              <a:rPr lang="en-US" dirty="0"/>
              <a:t>Know Your Product</a:t>
            </a:r>
          </a:p>
        </p:txBody>
      </p:sp>
      <p:sp>
        <p:nvSpPr>
          <p:cNvPr id="3" name="Content Placeholder 2">
            <a:extLst>
              <a:ext uri="{FF2B5EF4-FFF2-40B4-BE49-F238E27FC236}">
                <a16:creationId xmlns:a16="http://schemas.microsoft.com/office/drawing/2014/main" id="{DDBB3E02-130F-FD44-A229-D89228588C85}"/>
              </a:ext>
            </a:extLst>
          </p:cNvPr>
          <p:cNvSpPr>
            <a:spLocks noGrp="1"/>
          </p:cNvSpPr>
          <p:nvPr>
            <p:ph idx="1"/>
          </p:nvPr>
        </p:nvSpPr>
        <p:spPr/>
        <p:txBody>
          <a:bodyPr>
            <a:normAutofit/>
          </a:bodyPr>
          <a:lstStyle/>
          <a:p>
            <a:r>
              <a:rPr lang="en-US" sz="1600" dirty="0"/>
              <a:t>When offering complicated investments, i.e., alternative, unregistered securities, structured products, variable annuities, require all reps and advisors to successfully complete an educational program before they are allowed to offer the products to their clients;</a:t>
            </a:r>
          </a:p>
          <a:p>
            <a:r>
              <a:rPr lang="en-US" sz="1600" dirty="0"/>
              <a:t>Consider having the clients to sign product disclosure forms and fact sheets before they invest in certain products, including, but not limited to:</a:t>
            </a:r>
          </a:p>
          <a:p>
            <a:pPr lvl="1"/>
            <a:r>
              <a:rPr lang="en-US" sz="1200" dirty="0"/>
              <a:t>Variable Annuities</a:t>
            </a:r>
          </a:p>
          <a:p>
            <a:pPr lvl="1"/>
            <a:r>
              <a:rPr lang="en-US" sz="1200" dirty="0"/>
              <a:t>Structured Products/Notes</a:t>
            </a:r>
          </a:p>
          <a:p>
            <a:pPr lvl="1"/>
            <a:r>
              <a:rPr lang="en-US" sz="1200" dirty="0"/>
              <a:t>Every Unregistered Security</a:t>
            </a:r>
          </a:p>
          <a:p>
            <a:pPr lvl="1"/>
            <a:endParaRPr lang="en-US" sz="1200" dirty="0"/>
          </a:p>
          <a:p>
            <a:r>
              <a:rPr lang="en-US" sz="1700" dirty="0"/>
              <a:t>When offering certain securities to your clients, highlight the potential risks of investing in these products to your client;</a:t>
            </a:r>
          </a:p>
          <a:p>
            <a:r>
              <a:rPr lang="en-US" sz="1700" dirty="0"/>
              <a:t>Clearly articulate why the client is investing in the selected products and have the client initial this form.</a:t>
            </a:r>
          </a:p>
          <a:p>
            <a:r>
              <a:rPr lang="en-US" sz="1700" dirty="0"/>
              <a:t>Continue to conduct ongoing due diligence of the product and respond to “red flags” appropriately.</a:t>
            </a:r>
          </a:p>
          <a:p>
            <a:pPr marL="457200" lvl="1" indent="0">
              <a:buNone/>
            </a:pPr>
            <a:endParaRPr lang="en-US" sz="1200" dirty="0"/>
          </a:p>
          <a:p>
            <a:pPr marL="457200" lvl="1" indent="0">
              <a:buNone/>
            </a:pPr>
            <a:endParaRPr lang="en-US" sz="1600" dirty="0"/>
          </a:p>
          <a:p>
            <a:pPr marL="457200" lvl="1" indent="0">
              <a:buNone/>
            </a:pPr>
            <a:endParaRPr lang="en-US" sz="1200" dirty="0"/>
          </a:p>
          <a:p>
            <a:pPr marL="457200" lvl="1" indent="0">
              <a:buNone/>
            </a:pPr>
            <a:endParaRPr lang="en-US" sz="1200" dirty="0"/>
          </a:p>
        </p:txBody>
      </p:sp>
    </p:spTree>
    <p:extLst>
      <p:ext uri="{BB962C8B-B14F-4D97-AF65-F5344CB8AC3E}">
        <p14:creationId xmlns:p14="http://schemas.microsoft.com/office/powerpoint/2010/main" val="686684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689BB-2959-A044-8D84-90320CEA771B}"/>
              </a:ext>
            </a:extLst>
          </p:cNvPr>
          <p:cNvSpPr>
            <a:spLocks noGrp="1"/>
          </p:cNvSpPr>
          <p:nvPr>
            <p:ph type="title"/>
          </p:nvPr>
        </p:nvSpPr>
        <p:spPr/>
        <p:txBody>
          <a:bodyPr/>
          <a:lstStyle/>
          <a:p>
            <a:pPr algn="ctr"/>
            <a:r>
              <a:rPr lang="en-US" dirty="0"/>
              <a:t>Document, Document, Document</a:t>
            </a:r>
          </a:p>
        </p:txBody>
      </p:sp>
      <p:sp>
        <p:nvSpPr>
          <p:cNvPr id="3" name="Content Placeholder 2">
            <a:extLst>
              <a:ext uri="{FF2B5EF4-FFF2-40B4-BE49-F238E27FC236}">
                <a16:creationId xmlns:a16="http://schemas.microsoft.com/office/drawing/2014/main" id="{6B012530-F9C0-634A-863A-FB39C369F1B0}"/>
              </a:ext>
            </a:extLst>
          </p:cNvPr>
          <p:cNvSpPr>
            <a:spLocks noGrp="1"/>
          </p:cNvSpPr>
          <p:nvPr>
            <p:ph idx="1"/>
          </p:nvPr>
        </p:nvSpPr>
        <p:spPr/>
        <p:txBody>
          <a:bodyPr>
            <a:normAutofit/>
          </a:bodyPr>
          <a:lstStyle/>
          <a:p>
            <a:r>
              <a:rPr lang="en-US" sz="1400" dirty="0"/>
              <a:t>Is it accepted industry standard to use programs that pre-populate client applications?</a:t>
            </a:r>
          </a:p>
          <a:p>
            <a:r>
              <a:rPr lang="en-US" sz="1400" dirty="0"/>
              <a:t>Confirm any inconsistent client information in the various account forms, such as risk tolerance, age, net worth;</a:t>
            </a:r>
          </a:p>
          <a:p>
            <a:r>
              <a:rPr lang="en-US" sz="1400" dirty="0"/>
              <a:t>Follow up on any red flags that your due diligence of alternative products has discovered and document all responses from the product sponsors;</a:t>
            </a:r>
          </a:p>
          <a:p>
            <a:r>
              <a:rPr lang="en-US" sz="1400" dirty="0"/>
              <a:t>When is it appropriate and legal to record conversations with your clients?</a:t>
            </a:r>
          </a:p>
          <a:p>
            <a:r>
              <a:rPr lang="en-US" sz="1400" dirty="0"/>
              <a:t>When should negative response letters be used and are they affective?</a:t>
            </a:r>
          </a:p>
          <a:p>
            <a:r>
              <a:rPr lang="en-US" sz="1400" dirty="0"/>
              <a:t>What are some of examples of documentation failures that have sunk an arbitration for the BD?</a:t>
            </a:r>
          </a:p>
          <a:p>
            <a:r>
              <a:rPr lang="en-US" sz="1400" dirty="0"/>
              <a:t>Under what circumstances, if any, do you allow your reps/advisors to communicate with their clients via social media? Text? Zoom?  How do you capture these communications?</a:t>
            </a:r>
          </a:p>
          <a:p>
            <a:endParaRPr lang="en-US" sz="1400" dirty="0"/>
          </a:p>
          <a:p>
            <a:endParaRPr lang="en-US" sz="1400" dirty="0"/>
          </a:p>
        </p:txBody>
      </p:sp>
    </p:spTree>
    <p:extLst>
      <p:ext uri="{BB962C8B-B14F-4D97-AF65-F5344CB8AC3E}">
        <p14:creationId xmlns:p14="http://schemas.microsoft.com/office/powerpoint/2010/main" val="3968285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36ED9-C83B-6D49-A09E-44B2F72D2CA5}"/>
              </a:ext>
            </a:extLst>
          </p:cNvPr>
          <p:cNvSpPr>
            <a:spLocks noGrp="1"/>
          </p:cNvSpPr>
          <p:nvPr>
            <p:ph type="title"/>
          </p:nvPr>
        </p:nvSpPr>
        <p:spPr/>
        <p:txBody>
          <a:bodyPr/>
          <a:lstStyle/>
          <a:p>
            <a:r>
              <a:rPr lang="en-US" dirty="0"/>
              <a:t>Have good procedures…and follow them!</a:t>
            </a:r>
          </a:p>
        </p:txBody>
      </p:sp>
      <p:sp>
        <p:nvSpPr>
          <p:cNvPr id="3" name="Content Placeholder 2">
            <a:extLst>
              <a:ext uri="{FF2B5EF4-FFF2-40B4-BE49-F238E27FC236}">
                <a16:creationId xmlns:a16="http://schemas.microsoft.com/office/drawing/2014/main" id="{14DB0A23-00F4-974F-AC8B-592EFC749F4E}"/>
              </a:ext>
            </a:extLst>
          </p:cNvPr>
          <p:cNvSpPr>
            <a:spLocks noGrp="1"/>
          </p:cNvSpPr>
          <p:nvPr>
            <p:ph idx="1"/>
          </p:nvPr>
        </p:nvSpPr>
        <p:spPr/>
        <p:txBody>
          <a:bodyPr>
            <a:normAutofit/>
          </a:bodyPr>
          <a:lstStyle/>
          <a:p>
            <a:endParaRPr lang="en-US" sz="1400" dirty="0"/>
          </a:p>
          <a:p>
            <a:endParaRPr lang="en-US" sz="1400" dirty="0"/>
          </a:p>
          <a:p>
            <a:endParaRPr lang="en-US" sz="1400" dirty="0"/>
          </a:p>
          <a:p>
            <a:r>
              <a:rPr lang="en-US" sz="1800" dirty="0"/>
              <a:t>Your WSPs will likely be used against you in arbitration.  Your policies and protocols should be reasonably designed to execute those WSPs.</a:t>
            </a:r>
          </a:p>
          <a:p>
            <a:r>
              <a:rPr lang="en-US" sz="1800" dirty="0"/>
              <a:t>Any exception process must be clearly documented and followed to the letter.</a:t>
            </a:r>
            <a:endParaRPr lang="en-US" sz="1800" strike="sngStrike" dirty="0"/>
          </a:p>
          <a:p>
            <a:pPr marL="0" indent="0">
              <a:buNone/>
            </a:pPr>
            <a:endParaRPr lang="en-US" sz="1400" dirty="0"/>
          </a:p>
        </p:txBody>
      </p:sp>
    </p:spTree>
    <p:extLst>
      <p:ext uri="{BB962C8B-B14F-4D97-AF65-F5344CB8AC3E}">
        <p14:creationId xmlns:p14="http://schemas.microsoft.com/office/powerpoint/2010/main" val="2851942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87036-EA1A-5945-B485-BFB085F8615D}"/>
              </a:ext>
            </a:extLst>
          </p:cNvPr>
          <p:cNvSpPr>
            <a:spLocks noGrp="1"/>
          </p:cNvSpPr>
          <p:nvPr>
            <p:ph type="title"/>
          </p:nvPr>
        </p:nvSpPr>
        <p:spPr/>
        <p:txBody>
          <a:bodyPr/>
          <a:lstStyle/>
          <a:p>
            <a:pPr algn="ctr"/>
            <a:r>
              <a:rPr lang="en-US" dirty="0"/>
              <a:t>Show Respect to Regulators</a:t>
            </a:r>
          </a:p>
        </p:txBody>
      </p:sp>
      <p:sp>
        <p:nvSpPr>
          <p:cNvPr id="3" name="Content Placeholder 2">
            <a:extLst>
              <a:ext uri="{FF2B5EF4-FFF2-40B4-BE49-F238E27FC236}">
                <a16:creationId xmlns:a16="http://schemas.microsoft.com/office/drawing/2014/main" id="{FAE62040-6716-9B4D-ACCA-B5A3E80D6FE8}"/>
              </a:ext>
            </a:extLst>
          </p:cNvPr>
          <p:cNvSpPr>
            <a:spLocks noGrp="1"/>
          </p:cNvSpPr>
          <p:nvPr>
            <p:ph idx="1"/>
          </p:nvPr>
        </p:nvSpPr>
        <p:spPr/>
        <p:txBody>
          <a:bodyPr>
            <a:normAutofit/>
          </a:bodyPr>
          <a:lstStyle/>
          <a:p>
            <a:pPr marL="0" indent="0">
              <a:buNone/>
            </a:pPr>
            <a:endParaRPr lang="en-US" sz="1800" dirty="0"/>
          </a:p>
          <a:p>
            <a:pPr marL="0" indent="0">
              <a:buNone/>
            </a:pPr>
            <a:endParaRPr lang="en-US" sz="1800" dirty="0"/>
          </a:p>
          <a:p>
            <a:pPr marL="0" indent="0">
              <a:buNone/>
            </a:pPr>
            <a:endParaRPr lang="en-US" sz="1800" dirty="0"/>
          </a:p>
          <a:p>
            <a:r>
              <a:rPr lang="en-US" sz="1800" dirty="0"/>
              <a:t>Make a point of meeting with your local regulator on an annual or more frequent basis.</a:t>
            </a:r>
            <a:endParaRPr lang="en-US" sz="1800" strike="sngStrike" dirty="0">
              <a:highlight>
                <a:srgbClr val="FFFF00"/>
              </a:highlight>
            </a:endParaRPr>
          </a:p>
          <a:p>
            <a:r>
              <a:rPr lang="en-US" sz="1800" dirty="0"/>
              <a:t>During the course of an exam, respond to regulator inquiries timely and completely.</a:t>
            </a:r>
          </a:p>
          <a:p>
            <a:r>
              <a:rPr lang="en-US" sz="1800" dirty="0"/>
              <a:t>Provide all requested documentation or raise meaningful, cogent objections.</a:t>
            </a:r>
          </a:p>
          <a:p>
            <a:pPr marL="0" indent="0">
              <a:buNone/>
            </a:pPr>
            <a:endParaRPr lang="en-US" sz="1400" dirty="0"/>
          </a:p>
        </p:txBody>
      </p:sp>
    </p:spTree>
    <p:extLst>
      <p:ext uri="{BB962C8B-B14F-4D97-AF65-F5344CB8AC3E}">
        <p14:creationId xmlns:p14="http://schemas.microsoft.com/office/powerpoint/2010/main" val="2080769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547E3-593C-9A4A-AFFE-1268BF3E0DED}"/>
              </a:ext>
            </a:extLst>
          </p:cNvPr>
          <p:cNvSpPr>
            <a:spLocks noGrp="1"/>
          </p:cNvSpPr>
          <p:nvPr>
            <p:ph type="title"/>
          </p:nvPr>
        </p:nvSpPr>
        <p:spPr/>
        <p:txBody>
          <a:bodyPr/>
          <a:lstStyle/>
          <a:p>
            <a:pPr algn="ctr"/>
            <a:endParaRPr lang="en-US" dirty="0"/>
          </a:p>
        </p:txBody>
      </p:sp>
      <p:sp>
        <p:nvSpPr>
          <p:cNvPr id="3" name="Content Placeholder 2">
            <a:extLst>
              <a:ext uri="{FF2B5EF4-FFF2-40B4-BE49-F238E27FC236}">
                <a16:creationId xmlns:a16="http://schemas.microsoft.com/office/drawing/2014/main" id="{F4AA268A-C25F-5F4B-BC4D-1E096ACCFC15}"/>
              </a:ext>
            </a:extLst>
          </p:cNvPr>
          <p:cNvSpPr>
            <a:spLocks noGrp="1"/>
          </p:cNvSpPr>
          <p:nvPr>
            <p:ph idx="1"/>
          </p:nvPr>
        </p:nvSpPr>
        <p:spPr/>
        <p:txBody>
          <a:bodyPr/>
          <a:lstStyle/>
          <a:p>
            <a:pPr algn="ctr"/>
            <a:endParaRPr lang="en-US" dirty="0"/>
          </a:p>
          <a:p>
            <a:pPr algn="ctr"/>
            <a:endParaRPr lang="en-US" dirty="0"/>
          </a:p>
          <a:p>
            <a:pPr marL="0" indent="0" algn="ctr">
              <a:buNone/>
            </a:pPr>
            <a:r>
              <a:rPr lang="en-US" sz="4400" dirty="0">
                <a:solidFill>
                  <a:srgbClr val="FF0000"/>
                </a:solidFill>
              </a:rPr>
              <a:t>Do Not Send Answers or Information </a:t>
            </a:r>
          </a:p>
          <a:p>
            <a:pPr marL="0" indent="0" algn="ctr">
              <a:buNone/>
            </a:pPr>
            <a:r>
              <a:rPr lang="en-US" sz="4400" dirty="0">
                <a:solidFill>
                  <a:srgbClr val="FF0000"/>
                </a:solidFill>
              </a:rPr>
              <a:t>to Regulators</a:t>
            </a:r>
          </a:p>
          <a:p>
            <a:pPr marL="0" indent="0" algn="ctr">
              <a:buNone/>
            </a:pPr>
            <a:r>
              <a:rPr lang="en-US" sz="4400" dirty="0">
                <a:solidFill>
                  <a:srgbClr val="FF0000"/>
                </a:solidFill>
              </a:rPr>
              <a:t>that Beg Additional Questions</a:t>
            </a:r>
          </a:p>
        </p:txBody>
      </p:sp>
    </p:spTree>
    <p:extLst>
      <p:ext uri="{BB962C8B-B14F-4D97-AF65-F5344CB8AC3E}">
        <p14:creationId xmlns:p14="http://schemas.microsoft.com/office/powerpoint/2010/main" val="1399480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E4972-DB4E-A847-A92A-BE4A365B387D}"/>
              </a:ext>
            </a:extLst>
          </p:cNvPr>
          <p:cNvSpPr>
            <a:spLocks noGrp="1"/>
          </p:cNvSpPr>
          <p:nvPr>
            <p:ph type="title"/>
          </p:nvPr>
        </p:nvSpPr>
        <p:spPr/>
        <p:txBody>
          <a:bodyPr/>
          <a:lstStyle/>
          <a:p>
            <a:pPr algn="ctr"/>
            <a:endParaRPr lang="en-US" dirty="0"/>
          </a:p>
        </p:txBody>
      </p:sp>
      <p:sp>
        <p:nvSpPr>
          <p:cNvPr id="3" name="Content Placeholder 2">
            <a:extLst>
              <a:ext uri="{FF2B5EF4-FFF2-40B4-BE49-F238E27FC236}">
                <a16:creationId xmlns:a16="http://schemas.microsoft.com/office/drawing/2014/main" id="{38641C12-8601-3846-BC22-8174E2BBCB2B}"/>
              </a:ext>
            </a:extLst>
          </p:cNvPr>
          <p:cNvSpPr>
            <a:spLocks noGrp="1"/>
          </p:cNvSpPr>
          <p:nvPr>
            <p:ph idx="1"/>
          </p:nvPr>
        </p:nvSpPr>
        <p:spPr/>
        <p:txBody>
          <a:bodyPr/>
          <a:lstStyle/>
          <a:p>
            <a:endParaRPr lang="en-US" dirty="0"/>
          </a:p>
          <a:p>
            <a:endParaRPr lang="en-US" dirty="0"/>
          </a:p>
          <a:p>
            <a:endParaRPr lang="en-US" dirty="0"/>
          </a:p>
          <a:p>
            <a:pPr marL="0" indent="0" algn="ctr">
              <a:buNone/>
            </a:pPr>
            <a:r>
              <a:rPr lang="en-US" sz="4400" dirty="0">
                <a:solidFill>
                  <a:srgbClr val="FF0000"/>
                </a:solidFill>
              </a:rPr>
              <a:t>Try to Get the Small Stuff Right</a:t>
            </a:r>
          </a:p>
        </p:txBody>
      </p:sp>
    </p:spTree>
    <p:extLst>
      <p:ext uri="{BB962C8B-B14F-4D97-AF65-F5344CB8AC3E}">
        <p14:creationId xmlns:p14="http://schemas.microsoft.com/office/powerpoint/2010/main" val="1627222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C3452-3363-B144-8747-736EB01AE614}"/>
              </a:ext>
            </a:extLst>
          </p:cNvPr>
          <p:cNvSpPr>
            <a:spLocks noGrp="1"/>
          </p:cNvSpPr>
          <p:nvPr>
            <p:ph type="title"/>
          </p:nvPr>
        </p:nvSpPr>
        <p:spPr/>
        <p:txBody>
          <a:bodyPr/>
          <a:lstStyle/>
          <a:p>
            <a:pPr algn="ctr"/>
            <a:endParaRPr lang="en-US" dirty="0"/>
          </a:p>
        </p:txBody>
      </p:sp>
      <p:sp>
        <p:nvSpPr>
          <p:cNvPr id="3" name="Content Placeholder 2">
            <a:extLst>
              <a:ext uri="{FF2B5EF4-FFF2-40B4-BE49-F238E27FC236}">
                <a16:creationId xmlns:a16="http://schemas.microsoft.com/office/drawing/2014/main" id="{C76EFED4-622D-6A4E-82E7-96F7398A5124}"/>
              </a:ext>
            </a:extLst>
          </p:cNvPr>
          <p:cNvSpPr>
            <a:spLocks noGrp="1"/>
          </p:cNvSpPr>
          <p:nvPr>
            <p:ph idx="1"/>
          </p:nvPr>
        </p:nvSpPr>
        <p:spPr/>
        <p:txBody>
          <a:bodyPr/>
          <a:lstStyle/>
          <a:p>
            <a:endParaRPr lang="en-US" dirty="0"/>
          </a:p>
          <a:p>
            <a:endParaRPr lang="en-US" dirty="0"/>
          </a:p>
          <a:p>
            <a:endParaRPr lang="en-US" dirty="0"/>
          </a:p>
          <a:p>
            <a:pPr marL="0" indent="0" algn="ctr">
              <a:buNone/>
            </a:pPr>
            <a:r>
              <a:rPr lang="en-US" sz="4400">
                <a:solidFill>
                  <a:srgbClr val="FF0000"/>
                </a:solidFill>
              </a:rPr>
              <a:t>Know When </a:t>
            </a:r>
            <a:r>
              <a:rPr lang="en-US" sz="4400" dirty="0">
                <a:solidFill>
                  <a:srgbClr val="FF0000"/>
                </a:solidFill>
              </a:rPr>
              <a:t>to Ask for Assistance</a:t>
            </a:r>
          </a:p>
        </p:txBody>
      </p:sp>
    </p:spTree>
    <p:extLst>
      <p:ext uri="{BB962C8B-B14F-4D97-AF65-F5344CB8AC3E}">
        <p14:creationId xmlns:p14="http://schemas.microsoft.com/office/powerpoint/2010/main" val="2286494788"/>
      </p:ext>
    </p:extLst>
  </p:cSld>
  <p:clrMapOvr>
    <a:masterClrMapping/>
  </p:clrMapOvr>
</p:sld>
</file>

<file path=ppt/theme/theme1.xml><?xml version="1.0" encoding="utf-8"?>
<a:theme xmlns:a="http://schemas.openxmlformats.org/drawingml/2006/main" name="Office Theme">
  <a:themeElements>
    <a:clrScheme name="Red-Silver">
      <a:dk1>
        <a:srgbClr val="000000"/>
      </a:dk1>
      <a:lt1>
        <a:srgbClr val="FFFFFF"/>
      </a:lt1>
      <a:dk2>
        <a:srgbClr val="000000"/>
      </a:dk2>
      <a:lt2>
        <a:srgbClr val="F8F8F8"/>
      </a:lt2>
      <a:accent1>
        <a:srgbClr val="9A1B2C"/>
      </a:accent1>
      <a:accent2>
        <a:srgbClr val="540E1F"/>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p Ten TBest Compliance Tips for BDs-RIAs" id="{9D282D6E-8C97-F04F-838E-F0DFE2E76E19}" vid="{EAAA34C2-9C49-AE46-80D7-2591F06D69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RPS Top Ten Best Compliance Tips for BDs-RIAs</Template>
  <TotalTime>17</TotalTime>
  <Words>446</Words>
  <Application>Microsoft Macintosh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Proxima Nova</vt:lpstr>
      <vt:lpstr>Office Theme</vt:lpstr>
      <vt:lpstr>TOP TEN BEST COMPLIANCE TIPS FOR BDS AND RIAS</vt:lpstr>
      <vt:lpstr>PowerPoint Presentation</vt:lpstr>
      <vt:lpstr>Know Your Product</vt:lpstr>
      <vt:lpstr>Document, Document, Document</vt:lpstr>
      <vt:lpstr>Have good procedures…and follow them!</vt:lpstr>
      <vt:lpstr>Show Respect to Regulators</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TEN BEST COMPLIANCE TIPS FOR BDS AND RIAS</dc:title>
  <dc:creator>Ryan P. Smith</dc:creator>
  <cp:lastModifiedBy>Microsoft Office User</cp:lastModifiedBy>
  <cp:revision>2</cp:revision>
  <dcterms:created xsi:type="dcterms:W3CDTF">2022-11-01T18:05:52Z</dcterms:created>
  <dcterms:modified xsi:type="dcterms:W3CDTF">2022-11-01T19:20:42Z</dcterms:modified>
</cp:coreProperties>
</file>