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76" r:id="rId5"/>
    <p:sldId id="257" r:id="rId6"/>
    <p:sldId id="266" r:id="rId7"/>
    <p:sldId id="267" r:id="rId8"/>
    <p:sldId id="269" r:id="rId9"/>
    <p:sldId id="270" r:id="rId10"/>
    <p:sldId id="271" r:id="rId11"/>
    <p:sldId id="272" r:id="rId12"/>
    <p:sldId id="275" r:id="rId13"/>
    <p:sldId id="273" r:id="rId14"/>
    <p:sldId id="274" r:id="rId15"/>
    <p:sldId id="268"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67"/>
    <p:restoredTop sz="95666"/>
  </p:normalViewPr>
  <p:slideViewPr>
    <p:cSldViewPr snapToGrid="0" snapToObjects="1">
      <p:cViewPr varScale="1">
        <p:scale>
          <a:sx n="217" d="100"/>
          <a:sy n="217" d="100"/>
        </p:scale>
        <p:origin x="1280" y="176"/>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745083-588E-3046-BA27-4985C1EEAC33}" type="datetimeFigureOut">
              <a:rPr lang="en-US" smtClean="0"/>
              <a:t>4/8/21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4954D9-E9BD-6046-B74B-77ABFA6EC6FD}" type="slidenum">
              <a:rPr lang="en-US" smtClean="0"/>
              <a:t>‹#›</a:t>
            </a:fld>
            <a:endParaRPr lang="en-US"/>
          </a:p>
        </p:txBody>
      </p:sp>
    </p:spTree>
    <p:extLst>
      <p:ext uri="{BB962C8B-B14F-4D97-AF65-F5344CB8AC3E}">
        <p14:creationId xmlns:p14="http://schemas.microsoft.com/office/powerpoint/2010/main" val="883073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572B181-E35E-CC46-8CD2-224F79789055}" type="datetimeFigureOut">
              <a:rPr lang="en-US" smtClean="0"/>
              <a:t>4/8/21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2880107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2B181-E35E-CC46-8CD2-224F79789055}" type="datetimeFigureOut">
              <a:rPr lang="en-US" smtClean="0"/>
              <a:t>4/8/21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5804771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lvl1pPr>
              <a:defRPr baseline="0">
                <a:solidFill>
                  <a:schemeClr val="accent1"/>
                </a:solidFill>
              </a:defRPr>
            </a:lvl1pPr>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2B181-E35E-CC46-8CD2-224F79789055}" type="datetimeFigureOut">
              <a:rPr lang="en-US" smtClean="0"/>
              <a:t>4/8/21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62008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572B181-E35E-CC46-8CD2-224F79789055}" type="datetimeFigureOut">
              <a:rPr lang="en-US" smtClean="0"/>
              <a:t>4/8/21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2157056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72B181-E35E-CC46-8CD2-224F79789055}" type="datetimeFigureOut">
              <a:rPr lang="en-US" smtClean="0"/>
              <a:t>4/8/21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412816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572B181-E35E-CC46-8CD2-224F79789055}" type="datetimeFigureOut">
              <a:rPr lang="en-US" smtClean="0"/>
              <a:t>4/8/21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1832399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572B181-E35E-CC46-8CD2-224F79789055}" type="datetimeFigureOut">
              <a:rPr lang="en-US" smtClean="0"/>
              <a:t>4/8/21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75700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chemeClr val="accent1"/>
                </a:solidFill>
              </a:defRPr>
            </a:lvl1pPr>
          </a:lstStyle>
          <a:p>
            <a:r>
              <a:rPr lang="en-US" dirty="0"/>
              <a:t>Click to edit Master title style</a:t>
            </a:r>
          </a:p>
        </p:txBody>
      </p:sp>
      <p:sp>
        <p:nvSpPr>
          <p:cNvPr id="3" name="Date Placeholder 2"/>
          <p:cNvSpPr>
            <a:spLocks noGrp="1"/>
          </p:cNvSpPr>
          <p:nvPr>
            <p:ph type="dt" sz="half" idx="10"/>
          </p:nvPr>
        </p:nvSpPr>
        <p:spPr/>
        <p:txBody>
          <a:bodyPr/>
          <a:lstStyle/>
          <a:p>
            <a:fld id="{7572B181-E35E-CC46-8CD2-224F79789055}" type="datetimeFigureOut">
              <a:rPr lang="en-US" smtClean="0"/>
              <a:t>4/8/21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9895307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72B181-E35E-CC46-8CD2-224F79789055}" type="datetimeFigureOut">
              <a:rPr lang="en-US" smtClean="0"/>
              <a:t>4/8/21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9294486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2B181-E35E-CC46-8CD2-224F79789055}" type="datetimeFigureOut">
              <a:rPr lang="en-US" smtClean="0"/>
              <a:t>4/8/21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447782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72B181-E35E-CC46-8CD2-224F79789055}" type="datetimeFigureOut">
              <a:rPr lang="en-US" smtClean="0"/>
              <a:t>4/8/21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1C88BB-C429-A649-BAA4-FC4E5FED93F7}" type="slidenum">
              <a:rPr lang="en-US" smtClean="0"/>
              <a:t>‹#›</a:t>
            </a:fld>
            <a:endParaRPr lang="en-US"/>
          </a:p>
        </p:txBody>
      </p:sp>
    </p:spTree>
    <p:extLst>
      <p:ext uri="{BB962C8B-B14F-4D97-AF65-F5344CB8AC3E}">
        <p14:creationId xmlns:p14="http://schemas.microsoft.com/office/powerpoint/2010/main" val="10898118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latin typeface="Proxima Nova" charset="0"/>
              </a:defRPr>
            </a:lvl1pPr>
          </a:lstStyle>
          <a:p>
            <a:fld id="{7572B181-E35E-CC46-8CD2-224F79789055}" type="datetimeFigureOut">
              <a:rPr lang="en-US" smtClean="0"/>
              <a:pPr/>
              <a:t>4/8/21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latin typeface="Proxima Nova" charset="0"/>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latin typeface="Proxima Nova" charset="0"/>
              </a:defRPr>
            </a:lvl1pPr>
          </a:lstStyle>
          <a:p>
            <a:fld id="{3D1C88BB-C429-A649-BAA4-FC4E5FED93F7}" type="slidenum">
              <a:rPr lang="en-US" smtClean="0"/>
              <a:pPr/>
              <a:t>‹#›</a:t>
            </a:fld>
            <a:endParaRPr lang="en-US" dirty="0"/>
          </a:p>
        </p:txBody>
      </p:sp>
    </p:spTree>
    <p:extLst>
      <p:ext uri="{BB962C8B-B14F-4D97-AF65-F5344CB8AC3E}">
        <p14:creationId xmlns:p14="http://schemas.microsoft.com/office/powerpoint/2010/main" val="388958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Proxima Nova" charset="0"/>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Proxima Nova" charset="0"/>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Proxima Nova" charset="0"/>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Proxima Nova" charset="0"/>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Proxima Nova" charset="0"/>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Proxima Nova" charset="0"/>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mailto:Jyong@KDVLaw.com" TargetMode="External"/><Relationship Id="rId3" Type="http://schemas.openxmlformats.org/officeDocument/2006/relationships/hyperlink" Target="mailto:Cweaver@FMGlaw.com" TargetMode="External"/><Relationship Id="rId7" Type="http://schemas.openxmlformats.org/officeDocument/2006/relationships/hyperlink" Target="http://www.kesslercollins.com/" TargetMode="External"/><Relationship Id="rId2" Type="http://schemas.openxmlformats.org/officeDocument/2006/relationships/hyperlink" Target="mailto:Lilian@IBDCconsulting.com" TargetMode="External"/><Relationship Id="rId1" Type="http://schemas.openxmlformats.org/officeDocument/2006/relationships/slideLayout" Target="../slideLayouts/slideLayout2.xml"/><Relationship Id="rId6" Type="http://schemas.openxmlformats.org/officeDocument/2006/relationships/hyperlink" Target="mailto:Bromine@KesslerCollins.com" TargetMode="External"/><Relationship Id="rId5" Type="http://schemas.openxmlformats.org/officeDocument/2006/relationships/hyperlink" Target="mailto:Gkessler@KesslerCollins.com" TargetMode="External"/><Relationship Id="rId10" Type="http://schemas.openxmlformats.org/officeDocument/2006/relationships/hyperlink" Target="http://www.kdvlaw.com/" TargetMode="External"/><Relationship Id="rId4" Type="http://schemas.openxmlformats.org/officeDocument/2006/relationships/hyperlink" Target="http://www.ibdcconsulting.com/" TargetMode="External"/><Relationship Id="rId9" Type="http://schemas.openxmlformats.org/officeDocument/2006/relationships/hyperlink" Target="mailto:Dhetzel@KDVLaw.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F3095-69EC-7B47-99DD-886D772D8A61}"/>
              </a:ext>
            </a:extLst>
          </p:cNvPr>
          <p:cNvSpPr>
            <a:spLocks noGrp="1"/>
          </p:cNvSpPr>
          <p:nvPr>
            <p:ph type="title"/>
          </p:nvPr>
        </p:nvSpPr>
        <p:spPr/>
        <p:txBody>
          <a:bodyPr/>
          <a:lstStyle/>
          <a:p>
            <a:pPr algn="ctr"/>
            <a:r>
              <a:rPr lang="en-US" dirty="0"/>
              <a:t>IBDC-RIAC PRESENTS</a:t>
            </a:r>
          </a:p>
        </p:txBody>
      </p:sp>
      <p:sp>
        <p:nvSpPr>
          <p:cNvPr id="3" name="Content Placeholder 2">
            <a:extLst>
              <a:ext uri="{FF2B5EF4-FFF2-40B4-BE49-F238E27FC236}">
                <a16:creationId xmlns:a16="http://schemas.microsoft.com/office/drawing/2014/main" id="{F91A8902-3F9D-9F47-82D1-5DDA1E653C53}"/>
              </a:ext>
            </a:extLst>
          </p:cNvPr>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4000" dirty="0"/>
              <a:t>ARE FINRA’S AND THE SEC’S 2021 EXAM PRIORITIES A BLUEPRINT FOR CLAIMANTS’ ATTORNEYS?</a:t>
            </a:r>
          </a:p>
          <a:p>
            <a:pPr marL="0" indent="0" algn="ctr">
              <a:buNone/>
            </a:pPr>
            <a:r>
              <a:rPr lang="en-US" sz="4000"/>
              <a:t>April 8, 2021</a:t>
            </a:r>
            <a:endParaRPr lang="en-US" sz="4000" dirty="0"/>
          </a:p>
        </p:txBody>
      </p:sp>
    </p:spTree>
    <p:extLst>
      <p:ext uri="{BB962C8B-B14F-4D97-AF65-F5344CB8AC3E}">
        <p14:creationId xmlns:p14="http://schemas.microsoft.com/office/powerpoint/2010/main" val="10658292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Private Placements </a:t>
            </a:r>
          </a:p>
        </p:txBody>
      </p:sp>
      <p:sp>
        <p:nvSpPr>
          <p:cNvPr id="3" name="Content Placeholder 2"/>
          <p:cNvSpPr>
            <a:spLocks noGrp="1"/>
          </p:cNvSpPr>
          <p:nvPr>
            <p:ph idx="1"/>
          </p:nvPr>
        </p:nvSpPr>
        <p:spPr/>
        <p:txBody>
          <a:bodyPr/>
          <a:lstStyle/>
          <a:p>
            <a:r>
              <a:rPr lang="en-US" dirty="0"/>
              <a:t>FINRA vs. SEC Examination Priorities  </a:t>
            </a:r>
          </a:p>
          <a:p>
            <a:r>
              <a:rPr lang="en-US" dirty="0"/>
              <a:t>Regulatory Notice 10-22</a:t>
            </a:r>
          </a:p>
          <a:p>
            <a:r>
              <a:rPr lang="en-US" dirty="0"/>
              <a:t>Due Diligence Issues Revisited </a:t>
            </a:r>
          </a:p>
          <a:p>
            <a:r>
              <a:rPr lang="en-US" dirty="0"/>
              <a:t>FINRA’s “Related Considerations” </a:t>
            </a:r>
          </a:p>
          <a:p>
            <a:r>
              <a:rPr lang="en-US" dirty="0"/>
              <a:t>FINRA’s Exam Findings and “Effective Practices”</a:t>
            </a:r>
          </a:p>
          <a:p>
            <a:endParaRPr lang="en-US" dirty="0"/>
          </a:p>
        </p:txBody>
      </p:sp>
    </p:spTree>
    <p:extLst>
      <p:ext uri="{BB962C8B-B14F-4D97-AF65-F5344CB8AC3E}">
        <p14:creationId xmlns:p14="http://schemas.microsoft.com/office/powerpoint/2010/main" val="1708084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Variable Annuities </a:t>
            </a:r>
          </a:p>
        </p:txBody>
      </p:sp>
      <p:sp>
        <p:nvSpPr>
          <p:cNvPr id="3" name="Content Placeholder 2"/>
          <p:cNvSpPr>
            <a:spLocks noGrp="1"/>
          </p:cNvSpPr>
          <p:nvPr>
            <p:ph idx="1"/>
          </p:nvPr>
        </p:nvSpPr>
        <p:spPr/>
        <p:txBody>
          <a:bodyPr/>
          <a:lstStyle/>
          <a:p>
            <a:r>
              <a:rPr lang="en-US" dirty="0"/>
              <a:t>FINRA Priorities Letter</a:t>
            </a:r>
          </a:p>
          <a:p>
            <a:r>
              <a:rPr lang="en-US" dirty="0"/>
              <a:t>FINRA Rule 2330  </a:t>
            </a:r>
          </a:p>
          <a:p>
            <a:r>
              <a:rPr lang="en-US" dirty="0"/>
              <a:t>Exam Findings and “Effective Practices”</a:t>
            </a:r>
          </a:p>
          <a:p>
            <a:pPr lvl="1"/>
            <a:r>
              <a:rPr lang="en-US" dirty="0"/>
              <a:t>Exchanges</a:t>
            </a:r>
          </a:p>
          <a:p>
            <a:r>
              <a:rPr lang="en-US" dirty="0"/>
              <a:t>FINRA’s “Related Considerations” </a:t>
            </a:r>
          </a:p>
          <a:p>
            <a:endParaRPr lang="en-US" dirty="0"/>
          </a:p>
        </p:txBody>
      </p:sp>
    </p:spTree>
    <p:extLst>
      <p:ext uri="{BB962C8B-B14F-4D97-AF65-F5344CB8AC3E}">
        <p14:creationId xmlns:p14="http://schemas.microsoft.com/office/powerpoint/2010/main" val="4073737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Additional Issues </a:t>
            </a:r>
          </a:p>
        </p:txBody>
      </p:sp>
      <p:sp>
        <p:nvSpPr>
          <p:cNvPr id="3" name="Content Placeholder 2"/>
          <p:cNvSpPr>
            <a:spLocks noGrp="1"/>
          </p:cNvSpPr>
          <p:nvPr>
            <p:ph idx="1"/>
          </p:nvPr>
        </p:nvSpPr>
        <p:spPr/>
        <p:txBody>
          <a:bodyPr/>
          <a:lstStyle/>
          <a:p>
            <a:r>
              <a:rPr lang="en-US" dirty="0"/>
              <a:t>Approved OBA vs. Illicit PST </a:t>
            </a:r>
          </a:p>
          <a:p>
            <a:r>
              <a:rPr lang="en-US" dirty="0"/>
              <a:t>Red Flags/Investigation</a:t>
            </a:r>
          </a:p>
          <a:p>
            <a:r>
              <a:rPr lang="en-US" dirty="0"/>
              <a:t>Branch Office Audits</a:t>
            </a:r>
          </a:p>
          <a:p>
            <a:r>
              <a:rPr lang="en-US" dirty="0"/>
              <a:t>Email Review </a:t>
            </a:r>
          </a:p>
          <a:p>
            <a:r>
              <a:rPr lang="en-US" dirty="0"/>
              <a:t>Suits by customers vs. non-customers</a:t>
            </a:r>
          </a:p>
          <a:p>
            <a:r>
              <a:rPr lang="en-US" dirty="0"/>
              <a:t>FINRA Rule 12504(a)(6)(B) </a:t>
            </a:r>
          </a:p>
        </p:txBody>
      </p:sp>
    </p:spTree>
    <p:extLst>
      <p:ext uri="{BB962C8B-B14F-4D97-AF65-F5344CB8AC3E}">
        <p14:creationId xmlns:p14="http://schemas.microsoft.com/office/powerpoint/2010/main" val="40939915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ACD3C-C481-BF4B-9D52-3F8CD314A554}"/>
              </a:ext>
            </a:extLst>
          </p:cNvPr>
          <p:cNvSpPr>
            <a:spLocks noGrp="1"/>
          </p:cNvSpPr>
          <p:nvPr>
            <p:ph type="title"/>
          </p:nvPr>
        </p:nvSpPr>
        <p:spPr/>
        <p:txBody>
          <a:bodyPr/>
          <a:lstStyle/>
          <a:p>
            <a:r>
              <a:rPr lang="en-US" dirty="0"/>
              <a:t>PANELISTS CONTACT INFORMATION</a:t>
            </a:r>
          </a:p>
        </p:txBody>
      </p:sp>
      <p:sp>
        <p:nvSpPr>
          <p:cNvPr id="3" name="Content Placeholder 2">
            <a:extLst>
              <a:ext uri="{FF2B5EF4-FFF2-40B4-BE49-F238E27FC236}">
                <a16:creationId xmlns:a16="http://schemas.microsoft.com/office/drawing/2014/main" id="{49B7F014-F0A2-F442-AAE5-43BF727F8A78}"/>
              </a:ext>
            </a:extLst>
          </p:cNvPr>
          <p:cNvSpPr>
            <a:spLocks noGrp="1"/>
          </p:cNvSpPr>
          <p:nvPr>
            <p:ph idx="1"/>
          </p:nvPr>
        </p:nvSpPr>
        <p:spPr>
          <a:xfrm>
            <a:off x="838200" y="1825625"/>
            <a:ext cx="10515600" cy="4516560"/>
          </a:xfrm>
        </p:spPr>
        <p:txBody>
          <a:bodyPr>
            <a:normAutofit/>
          </a:bodyPr>
          <a:lstStyle/>
          <a:p>
            <a:pPr marL="0" indent="0">
              <a:buNone/>
            </a:pPr>
            <a:r>
              <a:rPr lang="en-US" sz="1000" dirty="0"/>
              <a:t>Lilian </a:t>
            </a:r>
            <a:r>
              <a:rPr lang="en-US" sz="1000" dirty="0" err="1"/>
              <a:t>Morvay</a:t>
            </a:r>
            <a:r>
              <a:rPr lang="en-US" sz="1000" dirty="0"/>
              <a:t>, JD				Chad Weaver, Esq.		</a:t>
            </a:r>
          </a:p>
          <a:p>
            <a:pPr marL="0" indent="0">
              <a:buNone/>
            </a:pPr>
            <a:r>
              <a:rPr lang="en-US" sz="1000" dirty="0"/>
              <a:t>Founder-CEO IBDC-RIAC				Partner – Freeman Mathis &amp; Gary</a:t>
            </a:r>
          </a:p>
          <a:p>
            <a:pPr marL="0" indent="0">
              <a:buNone/>
            </a:pPr>
            <a:r>
              <a:rPr lang="en-US" sz="1000" dirty="0">
                <a:hlinkClick r:id="rId2"/>
              </a:rPr>
              <a:t>Lilian@IBDCconsulting.com</a:t>
            </a:r>
            <a:r>
              <a:rPr lang="en-US" sz="1000" dirty="0"/>
              <a:t>				</a:t>
            </a:r>
            <a:r>
              <a:rPr lang="en-US" sz="1000" dirty="0">
                <a:hlinkClick r:id="rId3"/>
              </a:rPr>
              <a:t>Cweaver@FMGlaw.com</a:t>
            </a:r>
            <a:endParaRPr lang="en-US" sz="1000" dirty="0"/>
          </a:p>
          <a:p>
            <a:pPr marL="0" indent="0">
              <a:buNone/>
            </a:pPr>
            <a:r>
              <a:rPr lang="en-US" sz="1000" dirty="0">
                <a:hlinkClick r:id="rId4"/>
              </a:rPr>
              <a:t>WWW.IBDCconsulting.com</a:t>
            </a:r>
            <a:r>
              <a:rPr lang="en-US" sz="1000" dirty="0"/>
              <a:t>				</a:t>
            </a:r>
            <a:r>
              <a:rPr lang="en-US" sz="1000" dirty="0" err="1"/>
              <a:t>www.fmglaw.com</a:t>
            </a:r>
            <a:endParaRPr lang="en-US" sz="1000" dirty="0"/>
          </a:p>
          <a:p>
            <a:pPr marL="0" indent="0">
              <a:buNone/>
            </a:pPr>
            <a:r>
              <a:rPr lang="en-US" sz="1000" dirty="0"/>
              <a:t>203-249-1712					D: 562.583.2126 | C: 714.335.2083</a:t>
            </a:r>
          </a:p>
          <a:p>
            <a:pPr marL="0" indent="0">
              <a:buNone/>
            </a:pPr>
            <a:endParaRPr lang="en-US" sz="1000" dirty="0"/>
          </a:p>
          <a:p>
            <a:pPr marL="0" indent="0">
              <a:buNone/>
            </a:pPr>
            <a:r>
              <a:rPr lang="en-US" sz="1000" dirty="0"/>
              <a:t>Gary Kessler, Esq.				Bryon Romine, Esq.</a:t>
            </a:r>
          </a:p>
          <a:p>
            <a:pPr marL="0" indent="0">
              <a:buNone/>
            </a:pPr>
            <a:r>
              <a:rPr lang="en-US" sz="1000" dirty="0"/>
              <a:t>Shareholder – Kessler Collins				Shareholder – Kessler Collins</a:t>
            </a:r>
          </a:p>
          <a:p>
            <a:pPr marL="0" indent="0">
              <a:buNone/>
            </a:pPr>
            <a:r>
              <a:rPr lang="en-US" sz="1000" dirty="0">
                <a:hlinkClick r:id="rId5"/>
              </a:rPr>
              <a:t>Gkessler@KesslerCollins.com</a:t>
            </a:r>
            <a:r>
              <a:rPr lang="en-US" sz="1000" dirty="0"/>
              <a:t>				</a:t>
            </a:r>
            <a:r>
              <a:rPr lang="en-US" sz="1000" dirty="0">
                <a:hlinkClick r:id="rId6"/>
              </a:rPr>
              <a:t>Bromine@KesslerCollins.com</a:t>
            </a:r>
            <a:endParaRPr lang="en-US" sz="1000" dirty="0"/>
          </a:p>
          <a:p>
            <a:pPr marL="0" indent="0">
              <a:buNone/>
            </a:pPr>
            <a:r>
              <a:rPr lang="en-US" sz="1000" dirty="0">
                <a:hlinkClick r:id="rId7"/>
              </a:rPr>
              <a:t>WWW.KesslerCollins.com</a:t>
            </a:r>
            <a:r>
              <a:rPr lang="en-US" sz="1000" dirty="0"/>
              <a:t>				</a:t>
            </a:r>
            <a:r>
              <a:rPr lang="en-US" sz="1000" dirty="0">
                <a:hlinkClick r:id="rId7"/>
              </a:rPr>
              <a:t>www.KesslerCollins.com</a:t>
            </a:r>
            <a:endParaRPr lang="en-US" sz="1000" dirty="0"/>
          </a:p>
          <a:p>
            <a:pPr marL="0" indent="0">
              <a:buNone/>
            </a:pPr>
            <a:r>
              <a:rPr lang="pt" sz="1000" dirty="0" err="1"/>
              <a:t>D</a:t>
            </a:r>
            <a:r>
              <a:rPr lang="pt" sz="1000" dirty="0"/>
              <a:t>: 214.379.0700 | O: 214.379.0722 | M: 214.693.0718 		O: 214.379.0722 | </a:t>
            </a:r>
            <a:r>
              <a:rPr lang="pt" sz="1000" dirty="0" err="1"/>
              <a:t>D</a:t>
            </a:r>
            <a:r>
              <a:rPr lang="pt" sz="1000" dirty="0"/>
              <a:t>: 214.379.0734 | C: 214.405.6158</a:t>
            </a:r>
          </a:p>
          <a:p>
            <a:pPr marL="0" indent="0">
              <a:buNone/>
            </a:pPr>
            <a:endParaRPr lang="pt" sz="1000" dirty="0"/>
          </a:p>
          <a:p>
            <a:pPr marL="0" indent="0">
              <a:buNone/>
            </a:pPr>
            <a:r>
              <a:rPr lang="pt" sz="1000" dirty="0"/>
              <a:t>Jim </a:t>
            </a:r>
            <a:r>
              <a:rPr lang="pt" sz="1000" dirty="0" err="1"/>
              <a:t>Yong</a:t>
            </a:r>
            <a:r>
              <a:rPr lang="pt" sz="1000" dirty="0"/>
              <a:t>, Esq.					Dan </a:t>
            </a:r>
            <a:r>
              <a:rPr lang="pt" sz="1000" dirty="0" err="1"/>
              <a:t>Hetzel</a:t>
            </a:r>
            <a:r>
              <a:rPr lang="pt" sz="1000" dirty="0"/>
              <a:t>, Esq.</a:t>
            </a:r>
          </a:p>
          <a:p>
            <a:pPr marL="0" indent="0">
              <a:buNone/>
            </a:pPr>
            <a:r>
              <a:rPr lang="pt" sz="1000" dirty="0" err="1"/>
              <a:t>Partner</a:t>
            </a:r>
            <a:r>
              <a:rPr lang="pt" sz="1000" dirty="0"/>
              <a:t> – Kaufman </a:t>
            </a:r>
            <a:r>
              <a:rPr lang="pt" sz="1000" dirty="0" err="1"/>
              <a:t>D</a:t>
            </a:r>
            <a:r>
              <a:rPr lang="en-US" sz="1000" dirty="0"/>
              <a:t>o</a:t>
            </a:r>
            <a:r>
              <a:rPr lang="pt" sz="1000" dirty="0" err="1"/>
              <a:t>lowich</a:t>
            </a:r>
            <a:r>
              <a:rPr lang="pt" sz="1000" dirty="0"/>
              <a:t> &amp; </a:t>
            </a:r>
            <a:r>
              <a:rPr lang="pt" sz="1000" dirty="0" err="1"/>
              <a:t>Voluck</a:t>
            </a:r>
            <a:r>
              <a:rPr lang="pt" sz="1000" dirty="0"/>
              <a:t>			</a:t>
            </a:r>
            <a:r>
              <a:rPr lang="pt" sz="1000" dirty="0" err="1"/>
              <a:t>Partner</a:t>
            </a:r>
            <a:r>
              <a:rPr lang="pt" sz="1000" dirty="0"/>
              <a:t> – Kaufman </a:t>
            </a:r>
            <a:r>
              <a:rPr lang="pt" sz="1000" dirty="0" err="1"/>
              <a:t>D</a:t>
            </a:r>
            <a:r>
              <a:rPr lang="en-US" sz="1000" dirty="0"/>
              <a:t>o</a:t>
            </a:r>
            <a:r>
              <a:rPr lang="pt" sz="1000" dirty="0" err="1"/>
              <a:t>lowich</a:t>
            </a:r>
            <a:r>
              <a:rPr lang="pt" sz="1000" dirty="0"/>
              <a:t> &amp; </a:t>
            </a:r>
            <a:r>
              <a:rPr lang="pt" sz="1000" dirty="0" err="1"/>
              <a:t>Voluck</a:t>
            </a:r>
            <a:endParaRPr lang="pt" sz="1000" dirty="0"/>
          </a:p>
          <a:p>
            <a:pPr marL="0" indent="0">
              <a:buNone/>
            </a:pPr>
            <a:r>
              <a:rPr lang="pt" sz="1000" dirty="0">
                <a:hlinkClick r:id="rId8"/>
              </a:rPr>
              <a:t>J</a:t>
            </a:r>
            <a:r>
              <a:rPr lang="en-US" sz="1000" dirty="0">
                <a:hlinkClick r:id="rId8"/>
              </a:rPr>
              <a:t>y</a:t>
            </a:r>
            <a:r>
              <a:rPr lang="pt" sz="1000" dirty="0">
                <a:hlinkClick r:id="rId8"/>
              </a:rPr>
              <a:t>ong@KDVLaw.com</a:t>
            </a:r>
            <a:r>
              <a:rPr lang="pt" sz="1000" dirty="0"/>
              <a:t>				</a:t>
            </a:r>
            <a:r>
              <a:rPr lang="pt" sz="1000" dirty="0" err="1">
                <a:hlinkClick r:id="rId9"/>
              </a:rPr>
              <a:t>D</a:t>
            </a:r>
            <a:r>
              <a:rPr lang="en-US" sz="1000" dirty="0">
                <a:hlinkClick r:id="rId9"/>
              </a:rPr>
              <a:t>h</a:t>
            </a:r>
            <a:r>
              <a:rPr lang="pt" sz="1000" dirty="0">
                <a:hlinkClick r:id="rId9"/>
              </a:rPr>
              <a:t>etzel@KDVLaw.com</a:t>
            </a:r>
            <a:endParaRPr lang="pt" sz="1000" dirty="0"/>
          </a:p>
          <a:p>
            <a:pPr marL="0" indent="0">
              <a:buNone/>
            </a:pPr>
            <a:r>
              <a:rPr lang="pt" sz="1000" dirty="0">
                <a:hlinkClick r:id="rId10"/>
              </a:rPr>
              <a:t>www.KDVLaw.com</a:t>
            </a:r>
            <a:r>
              <a:rPr lang="pt" sz="1000" dirty="0"/>
              <a:t>				</a:t>
            </a:r>
            <a:r>
              <a:rPr lang="pt" sz="1000" dirty="0">
                <a:hlinkClick r:id="rId10"/>
              </a:rPr>
              <a:t>www.KDVLaw.com</a:t>
            </a:r>
            <a:endParaRPr lang="pt" sz="1000" dirty="0"/>
          </a:p>
          <a:p>
            <a:pPr marL="0" indent="0">
              <a:buNone/>
            </a:pPr>
            <a:r>
              <a:rPr lang="en-US" sz="1000" dirty="0"/>
              <a:t>D: 312-863-3675 | C: 312-316-4115			D: 312-863-3667 | C: 312-439-0998</a:t>
            </a:r>
          </a:p>
        </p:txBody>
      </p:sp>
    </p:spTree>
    <p:extLst>
      <p:ext uri="{BB962C8B-B14F-4D97-AF65-F5344CB8AC3E}">
        <p14:creationId xmlns:p14="http://schemas.microsoft.com/office/powerpoint/2010/main" val="2680519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Outside Business Activities: OBA’S</a:t>
            </a:r>
          </a:p>
        </p:txBody>
      </p:sp>
      <p:sp>
        <p:nvSpPr>
          <p:cNvPr id="3" name="Content Placeholder 2"/>
          <p:cNvSpPr>
            <a:spLocks noGrp="1"/>
          </p:cNvSpPr>
          <p:nvPr>
            <p:ph idx="1"/>
          </p:nvPr>
        </p:nvSpPr>
        <p:spPr/>
        <p:txBody>
          <a:bodyPr>
            <a:normAutofit/>
          </a:bodyPr>
          <a:lstStyle/>
          <a:p>
            <a:r>
              <a:rPr lang="en-US" sz="2600" dirty="0"/>
              <a:t>FINRA Rule 3270: </a:t>
            </a:r>
          </a:p>
          <a:p>
            <a:pPr algn="just"/>
            <a:r>
              <a:rPr lang="en-US" sz="2400" dirty="0"/>
              <a:t>“No registered person may be an employee, independent contractor, sole proprietor, officer, director or partner of another person, or be compensated, or have the reasonable expectation of compensation, from any other person as a result of any business activity outside the scope of the relationship with his or her member firm, unless he or she has provided prior written notice to the member, in such form as specified by the member.”</a:t>
            </a:r>
          </a:p>
        </p:txBody>
      </p:sp>
    </p:spTree>
    <p:extLst>
      <p:ext uri="{BB962C8B-B14F-4D97-AF65-F5344CB8AC3E}">
        <p14:creationId xmlns:p14="http://schemas.microsoft.com/office/powerpoint/2010/main" val="1357619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Private Securities Transactions: PST’S</a:t>
            </a:r>
          </a:p>
        </p:txBody>
      </p:sp>
      <p:sp>
        <p:nvSpPr>
          <p:cNvPr id="3" name="Content Placeholder 2"/>
          <p:cNvSpPr>
            <a:spLocks noGrp="1"/>
          </p:cNvSpPr>
          <p:nvPr>
            <p:ph idx="1"/>
          </p:nvPr>
        </p:nvSpPr>
        <p:spPr/>
        <p:txBody>
          <a:bodyPr>
            <a:normAutofit/>
          </a:bodyPr>
          <a:lstStyle/>
          <a:p>
            <a:r>
              <a:rPr lang="en-US" dirty="0"/>
              <a:t>FINRA Rule 3280:</a:t>
            </a:r>
          </a:p>
          <a:p>
            <a:pPr algn="just"/>
            <a:r>
              <a:rPr lang="en-US" sz="2400" dirty="0"/>
              <a:t>“Prior to participating in any private securities transaction, an associated person shall provide written notice to the member with which he is associated describing in detail the proposed transaction and the person's proposed role therein and stating whether he has received or may receive selling compensation.”</a:t>
            </a:r>
          </a:p>
          <a:p>
            <a:pPr algn="just"/>
            <a:r>
              <a:rPr lang="en-US" sz="2400" dirty="0"/>
              <a:t>“If the member approves a person's participation in a transaction pursuant to paragraph (c)(1), the transaction shall be recorded on the books and records of the member and the member shall supervise the person's participation in the transaction as if the transaction were executed on behalf of the member.”</a:t>
            </a:r>
          </a:p>
        </p:txBody>
      </p:sp>
    </p:spTree>
    <p:extLst>
      <p:ext uri="{BB962C8B-B14F-4D97-AF65-F5344CB8AC3E}">
        <p14:creationId xmlns:p14="http://schemas.microsoft.com/office/powerpoint/2010/main" val="607491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FINRA Exam Priorities  </a:t>
            </a:r>
            <a:r>
              <a:rPr lang="en-US" sz="3200" dirty="0"/>
              <a:t>(p. 11-13)</a:t>
            </a:r>
          </a:p>
        </p:txBody>
      </p:sp>
      <p:sp>
        <p:nvSpPr>
          <p:cNvPr id="3" name="Content Placeholder 2"/>
          <p:cNvSpPr>
            <a:spLocks noGrp="1"/>
          </p:cNvSpPr>
          <p:nvPr>
            <p:ph idx="1"/>
          </p:nvPr>
        </p:nvSpPr>
        <p:spPr/>
        <p:txBody>
          <a:bodyPr/>
          <a:lstStyle/>
          <a:p>
            <a:r>
              <a:rPr lang="en-US" dirty="0"/>
              <a:t>Disclosures in WSPs</a:t>
            </a:r>
          </a:p>
          <a:p>
            <a:r>
              <a:rPr lang="en-US" dirty="0"/>
              <a:t>Complete/update questionnaires and attestations</a:t>
            </a:r>
          </a:p>
          <a:p>
            <a:r>
              <a:rPr lang="en-US" dirty="0"/>
              <a:t>U-4 reporting/updates </a:t>
            </a:r>
          </a:p>
          <a:p>
            <a:r>
              <a:rPr lang="en-US" dirty="0"/>
              <a:t>Monitoring compliance/documentation </a:t>
            </a:r>
          </a:p>
          <a:p>
            <a:r>
              <a:rPr lang="en-US" dirty="0"/>
              <a:t>Direct v. indirect compensation </a:t>
            </a:r>
          </a:p>
          <a:p>
            <a:r>
              <a:rPr lang="en-US" dirty="0"/>
              <a:t>PPP loans</a:t>
            </a:r>
          </a:p>
        </p:txBody>
      </p:sp>
    </p:spTree>
    <p:extLst>
      <p:ext uri="{BB962C8B-B14F-4D97-AF65-F5344CB8AC3E}">
        <p14:creationId xmlns:p14="http://schemas.microsoft.com/office/powerpoint/2010/main" val="2983514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Elderly and Compromised Investors</a:t>
            </a:r>
          </a:p>
        </p:txBody>
      </p:sp>
      <p:sp>
        <p:nvSpPr>
          <p:cNvPr id="3" name="Content Placeholder 2"/>
          <p:cNvSpPr>
            <a:spLocks noGrp="1"/>
          </p:cNvSpPr>
          <p:nvPr>
            <p:ph idx="1"/>
          </p:nvPr>
        </p:nvSpPr>
        <p:spPr/>
        <p:txBody>
          <a:bodyPr>
            <a:normAutofit/>
          </a:bodyPr>
          <a:lstStyle/>
          <a:p>
            <a:r>
              <a:rPr lang="en-US" dirty="0"/>
              <a:t>FINRA Rule 4512: </a:t>
            </a:r>
          </a:p>
          <a:p>
            <a:pPr algn="just"/>
            <a:r>
              <a:rPr lang="en-US" sz="2400" dirty="0"/>
              <a:t>Requires firms to make reasonable efforts to obtain contact information for a trusted contact person when a retail customer’s account is opened and when information is updated – but customers not required to provide it.</a:t>
            </a:r>
          </a:p>
          <a:p>
            <a:pPr marL="0" indent="0" algn="just">
              <a:buNone/>
            </a:pPr>
            <a:endParaRPr lang="en-US" sz="2400" dirty="0"/>
          </a:p>
          <a:p>
            <a:pPr algn="just"/>
            <a:r>
              <a:rPr lang="en-US" sz="2400" dirty="0"/>
              <a:t>Supplementary Materials: associated persons are authorized to contact the trusted contact person and disclose information about the customer’s account to address possible financial exploitation – but not mandatory.</a:t>
            </a:r>
          </a:p>
        </p:txBody>
      </p:sp>
    </p:spTree>
    <p:extLst>
      <p:ext uri="{BB962C8B-B14F-4D97-AF65-F5344CB8AC3E}">
        <p14:creationId xmlns:p14="http://schemas.microsoft.com/office/powerpoint/2010/main" val="2523787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Elderly and Compromised Investors</a:t>
            </a:r>
          </a:p>
        </p:txBody>
      </p:sp>
      <p:sp>
        <p:nvSpPr>
          <p:cNvPr id="3" name="Content Placeholder 2"/>
          <p:cNvSpPr>
            <a:spLocks noGrp="1"/>
          </p:cNvSpPr>
          <p:nvPr>
            <p:ph idx="1"/>
          </p:nvPr>
        </p:nvSpPr>
        <p:spPr/>
        <p:txBody>
          <a:bodyPr/>
          <a:lstStyle/>
          <a:p>
            <a:r>
              <a:rPr lang="en-US" dirty="0"/>
              <a:t>FINRA Rule 2165 “Financial Exploitation of Specified Adults”:</a:t>
            </a:r>
          </a:p>
          <a:p>
            <a:pPr algn="just"/>
            <a:r>
              <a:rPr lang="en-US" sz="2400" dirty="0"/>
              <a:t>Permits broker-dealers to place a temporary hold on disbursements of funds or securities from the accounts of certain customers if the broker reasonably believes that financial exploitation of the customer has occurred or will be attempted.</a:t>
            </a:r>
          </a:p>
          <a:p>
            <a:pPr algn="just"/>
            <a:r>
              <a:rPr lang="en-US" sz="2400" dirty="0"/>
              <a:t>Rule covers customers: (1) who are 65 and older; and (2) customers who are 18 and older and who the broker-dealer reasonably believes have a mental or physical impairment which prevents them from protecting their own interests.</a:t>
            </a:r>
          </a:p>
          <a:p>
            <a:pPr algn="just"/>
            <a:r>
              <a:rPr lang="en-US" sz="2400" dirty="0"/>
              <a:t>Allows broker-dealers to place a hold on disbursements if they suspect financial exploitation.</a:t>
            </a:r>
          </a:p>
          <a:p>
            <a:endParaRPr lang="en-US" dirty="0"/>
          </a:p>
        </p:txBody>
      </p:sp>
    </p:spTree>
    <p:extLst>
      <p:ext uri="{BB962C8B-B14F-4D97-AF65-F5344CB8AC3E}">
        <p14:creationId xmlns:p14="http://schemas.microsoft.com/office/powerpoint/2010/main" val="3708513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Elderly and Compromised Investors</a:t>
            </a:r>
          </a:p>
        </p:txBody>
      </p:sp>
      <p:sp>
        <p:nvSpPr>
          <p:cNvPr id="3" name="Content Placeholder 2"/>
          <p:cNvSpPr>
            <a:spLocks noGrp="1"/>
          </p:cNvSpPr>
          <p:nvPr>
            <p:ph idx="1"/>
          </p:nvPr>
        </p:nvSpPr>
        <p:spPr/>
        <p:txBody>
          <a:bodyPr/>
          <a:lstStyle/>
          <a:p>
            <a:r>
              <a:rPr lang="en-US" dirty="0"/>
              <a:t>Potential for lawsuits from customers </a:t>
            </a:r>
          </a:p>
          <a:p>
            <a:r>
              <a:rPr lang="en-US" dirty="0"/>
              <a:t>Potential for regulatory issues – many states have different laws on mandatory vs. discretionary reporting </a:t>
            </a:r>
          </a:p>
          <a:p>
            <a:r>
              <a:rPr lang="en-US" dirty="0"/>
              <a:t>Importance of written policies and procedures</a:t>
            </a:r>
          </a:p>
          <a:p>
            <a:r>
              <a:rPr lang="en-US" dirty="0"/>
              <a:t>Importance of training</a:t>
            </a:r>
          </a:p>
          <a:p>
            <a:r>
              <a:rPr lang="en-US" dirty="0"/>
              <a:t>Senior Safe Act of 2018/ safe harbors </a:t>
            </a:r>
          </a:p>
        </p:txBody>
      </p:sp>
    </p:spTree>
    <p:extLst>
      <p:ext uri="{BB962C8B-B14F-4D97-AF65-F5344CB8AC3E}">
        <p14:creationId xmlns:p14="http://schemas.microsoft.com/office/powerpoint/2010/main" val="1836927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 BI</a:t>
            </a:r>
          </a:p>
        </p:txBody>
      </p:sp>
      <p:sp>
        <p:nvSpPr>
          <p:cNvPr id="3" name="Content Placeholder 2"/>
          <p:cNvSpPr>
            <a:spLocks noGrp="1"/>
          </p:cNvSpPr>
          <p:nvPr>
            <p:ph idx="1"/>
          </p:nvPr>
        </p:nvSpPr>
        <p:spPr/>
        <p:txBody>
          <a:bodyPr/>
          <a:lstStyle/>
          <a:p>
            <a:r>
              <a:rPr lang="en-US" dirty="0"/>
              <a:t>FINRA vs. SEC Examination Priorities  </a:t>
            </a:r>
          </a:p>
          <a:p>
            <a:r>
              <a:rPr lang="en-US" dirty="0"/>
              <a:t>Reg BI Related Changes to FINRA Rules </a:t>
            </a:r>
          </a:p>
          <a:p>
            <a:pPr lvl="1"/>
            <a:r>
              <a:rPr lang="en-US" dirty="0"/>
              <a:t>FINRA Rule 2111.08</a:t>
            </a:r>
          </a:p>
          <a:p>
            <a:r>
              <a:rPr lang="en-US" dirty="0"/>
              <a:t>Form CRS Compliance  </a:t>
            </a:r>
          </a:p>
          <a:p>
            <a:r>
              <a:rPr lang="en-US" dirty="0"/>
              <a:t>FINRA’s “Related Considerations” </a:t>
            </a:r>
          </a:p>
          <a:p>
            <a:endParaRPr lang="en-US" dirty="0"/>
          </a:p>
        </p:txBody>
      </p:sp>
    </p:spTree>
    <p:extLst>
      <p:ext uri="{BB962C8B-B14F-4D97-AF65-F5344CB8AC3E}">
        <p14:creationId xmlns:p14="http://schemas.microsoft.com/office/powerpoint/2010/main" val="35240271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Communications with the Public</a:t>
            </a:r>
          </a:p>
        </p:txBody>
      </p:sp>
      <p:sp>
        <p:nvSpPr>
          <p:cNvPr id="3" name="Content Placeholder 2"/>
          <p:cNvSpPr>
            <a:spLocks noGrp="1"/>
          </p:cNvSpPr>
          <p:nvPr>
            <p:ph idx="1"/>
          </p:nvPr>
        </p:nvSpPr>
        <p:spPr/>
        <p:txBody>
          <a:bodyPr>
            <a:normAutofit/>
          </a:bodyPr>
          <a:lstStyle/>
          <a:p>
            <a:r>
              <a:rPr lang="en-US" dirty="0"/>
              <a:t>FINRA Rule 2210</a:t>
            </a:r>
          </a:p>
          <a:p>
            <a:r>
              <a:rPr lang="en-US" dirty="0"/>
              <a:t>Supervision Challenges</a:t>
            </a:r>
          </a:p>
          <a:p>
            <a:pPr lvl="1"/>
            <a:r>
              <a:rPr lang="en-US" dirty="0"/>
              <a:t>Written Supervisory Policies and Procedures</a:t>
            </a:r>
          </a:p>
          <a:p>
            <a:pPr lvl="1"/>
            <a:r>
              <a:rPr lang="en-US" dirty="0"/>
              <a:t>Red Flags </a:t>
            </a:r>
          </a:p>
          <a:p>
            <a:pPr lvl="2"/>
            <a:r>
              <a:rPr lang="en-US" dirty="0"/>
              <a:t>Customer complaints</a:t>
            </a:r>
          </a:p>
          <a:p>
            <a:pPr lvl="2"/>
            <a:r>
              <a:rPr lang="en-US" dirty="0"/>
              <a:t>OBA reviews</a:t>
            </a:r>
          </a:p>
          <a:p>
            <a:pPr lvl="2"/>
            <a:r>
              <a:rPr lang="en-US" dirty="0"/>
              <a:t>Advertising submissions</a:t>
            </a:r>
          </a:p>
          <a:p>
            <a:pPr lvl="1"/>
            <a:r>
              <a:rPr lang="en-US" dirty="0"/>
              <a:t>Text Messaging</a:t>
            </a:r>
          </a:p>
          <a:p>
            <a:pPr lvl="1"/>
            <a:r>
              <a:rPr lang="en-US" dirty="0"/>
              <a:t>Social Media</a:t>
            </a:r>
          </a:p>
          <a:p>
            <a:pPr lvl="1"/>
            <a:r>
              <a:rPr lang="en-US" dirty="0"/>
              <a:t>Websites</a:t>
            </a:r>
          </a:p>
        </p:txBody>
      </p:sp>
    </p:spTree>
    <p:extLst>
      <p:ext uri="{BB962C8B-B14F-4D97-AF65-F5344CB8AC3E}">
        <p14:creationId xmlns:p14="http://schemas.microsoft.com/office/powerpoint/2010/main" val="3761459959"/>
      </p:ext>
    </p:extLst>
  </p:cSld>
  <p:clrMapOvr>
    <a:masterClrMapping/>
  </p:clrMapOvr>
</p:sld>
</file>

<file path=ppt/theme/theme1.xml><?xml version="1.0" encoding="utf-8"?>
<a:theme xmlns:a="http://schemas.openxmlformats.org/drawingml/2006/main" name="Office Theme">
  <a:themeElements>
    <a:clrScheme name="Red-Silver">
      <a:dk1>
        <a:srgbClr val="000000"/>
      </a:dk1>
      <a:lt1>
        <a:srgbClr val="FFFFFF"/>
      </a:lt1>
      <a:dk2>
        <a:srgbClr val="000000"/>
      </a:dk2>
      <a:lt2>
        <a:srgbClr val="F8F8F8"/>
      </a:lt2>
      <a:accent1>
        <a:srgbClr val="9A1B2C"/>
      </a:accent1>
      <a:accent2>
        <a:srgbClr val="540E1F"/>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45FA04637B7DD4DA866E67F50081CD2" ma:contentTypeVersion="11" ma:contentTypeDescription="Create a new document." ma:contentTypeScope="" ma:versionID="3f64ccdd4b90e04634a6c7824d1c7565">
  <xsd:schema xmlns:xsd="http://www.w3.org/2001/XMLSchema" xmlns:xs="http://www.w3.org/2001/XMLSchema" xmlns:p="http://schemas.microsoft.com/office/2006/metadata/properties" xmlns:ns3="2909d50e-4637-4e70-92f6-b0670d3499e1" xmlns:ns4="82879f59-5b10-4110-aeaf-dd575924aed3" targetNamespace="http://schemas.microsoft.com/office/2006/metadata/properties" ma:root="true" ma:fieldsID="232e58992e1a19ce725e783335871b57" ns3:_="" ns4:_="">
    <xsd:import namespace="2909d50e-4637-4e70-92f6-b0670d3499e1"/>
    <xsd:import namespace="82879f59-5b10-4110-aeaf-dd575924aed3"/>
    <xsd:element name="properties">
      <xsd:complexType>
        <xsd:sequence>
          <xsd:element name="documentManagement">
            <xsd:complexType>
              <xsd:all>
                <xsd:element ref="ns3:MediaServiceMetadata" minOccurs="0"/>
                <xsd:element ref="ns3:MediaServiceFastMetadata" minOccurs="0"/>
                <xsd:element ref="ns3:MediaServiceEventHashCode" minOccurs="0"/>
                <xsd:element ref="ns3:MediaServiceGenerationTime" minOccurs="0"/>
                <xsd:element ref="ns3:MediaServiceAutoKeyPoints" minOccurs="0"/>
                <xsd:element ref="ns3:MediaServiceKeyPoints" minOccurs="0"/>
                <xsd:element ref="ns3:MediaServiceAutoTags" minOccurs="0"/>
                <xsd:element ref="ns4:SharedWithUsers" minOccurs="0"/>
                <xsd:element ref="ns4:SharedWithDetails" minOccurs="0"/>
                <xsd:element ref="ns4:SharingHintHash"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09d50e-4637-4e70-92f6-b0670d3499e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0" nillable="true" ma:displayName="MediaServiceEventHashCode" ma:hidden="true" ma:internalName="MediaServiceEventHashCode"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2879f59-5b10-4110-aeaf-dd575924aed3"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B5716A-EA58-4B72-BDC5-D0B518350B1C}">
  <ds:schemaRefs>
    <ds:schemaRef ds:uri="http://schemas.microsoft.com/sharepoint/v3/contenttype/forms"/>
  </ds:schemaRefs>
</ds:datastoreItem>
</file>

<file path=customXml/itemProps2.xml><?xml version="1.0" encoding="utf-8"?>
<ds:datastoreItem xmlns:ds="http://schemas.openxmlformats.org/officeDocument/2006/customXml" ds:itemID="{845CDFBC-0595-4D94-A45A-6A99860670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909d50e-4637-4e70-92f6-b0670d3499e1"/>
    <ds:schemaRef ds:uri="82879f59-5b10-4110-aeaf-dd575924ae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C7C311-EF7A-460D-B143-4B71C72083E6}">
  <ds:schemaRef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82879f59-5b10-4110-aeaf-dd575924aed3"/>
    <ds:schemaRef ds:uri="http://purl.org/dc/terms/"/>
    <ds:schemaRef ds:uri="2909d50e-4637-4e70-92f6-b0670d3499e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313</TotalTime>
  <Words>624</Words>
  <Application>Microsoft Macintosh PowerPoint</Application>
  <PresentationFormat>Widescreen</PresentationFormat>
  <Paragraphs>89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Proxima Nova</vt:lpstr>
      <vt:lpstr>Office Theme</vt:lpstr>
      <vt:lpstr>IBDC-RIAC PRESENTS</vt:lpstr>
      <vt:lpstr>Outside Business Activities: OBA’S</vt:lpstr>
      <vt:lpstr>Private Securities Transactions: PST’S</vt:lpstr>
      <vt:lpstr>FINRA Exam Priorities  (p. 11-13)</vt:lpstr>
      <vt:lpstr>Elderly and Compromised Investors</vt:lpstr>
      <vt:lpstr>Elderly and Compromised Investors</vt:lpstr>
      <vt:lpstr>Elderly and Compromised Investors</vt:lpstr>
      <vt:lpstr>Reg BI</vt:lpstr>
      <vt:lpstr>Communications with the Public</vt:lpstr>
      <vt:lpstr>Private Placements </vt:lpstr>
      <vt:lpstr>Variable Annuities </vt:lpstr>
      <vt:lpstr>Additional Issues </vt:lpstr>
      <vt:lpstr>PANELISTS 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Brittany Brown</dc:creator>
  <cp:lastModifiedBy>Lilian Morvay</cp:lastModifiedBy>
  <cp:revision>41</cp:revision>
  <dcterms:created xsi:type="dcterms:W3CDTF">2015-09-08T21:22:58Z</dcterms:created>
  <dcterms:modified xsi:type="dcterms:W3CDTF">2021-04-08T22:37:13Z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0x010100045FA04637B7DD4DA866E67F50081CD2</vt:lpwstr>
  </property>
</Properties>
</file>